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4"/>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Lato Bold Italics" charset="1" panose="020F0502020204030203"/>
      <p:regular r:id="rId22"/>
    </p:embeddedFont>
    <p:embeddedFont>
      <p:font typeface="Lato Bold" charset="1" panose="020F0502020204030203"/>
      <p:regular r:id="rId23"/>
    </p:embeddedFont>
    <p:embeddedFont>
      <p:font typeface="Lato" charset="1" panose="020F0502020204030203"/>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notesMasters/notesMaster1.xml" Type="http://schemas.openxmlformats.org/officeDocument/2006/relationships/notesMaster"/><Relationship Id="rId25" Target="theme/theme2.xml" Type="http://schemas.openxmlformats.org/officeDocument/2006/relationships/theme"/><Relationship Id="rId26" Target="notesSlides/notesSlide1.xml" Type="http://schemas.openxmlformats.org/officeDocument/2006/relationships/notesSlide"/><Relationship Id="rId27" Target="fonts/font27.fntdata" Type="http://schemas.openxmlformats.org/officeDocument/2006/relationships/font"/><Relationship Id="rId28" Target="notesSlides/notesSlide2.xml" Type="http://schemas.openxmlformats.org/officeDocument/2006/relationships/notesSlide"/><Relationship Id="rId29" Target="notesSlides/notesSlide3.xml" Type="http://schemas.openxmlformats.org/officeDocument/2006/relationships/notesSlide"/><Relationship Id="rId3" Target="viewProps.xml" Type="http://schemas.openxmlformats.org/officeDocument/2006/relationships/viewProps"/><Relationship Id="rId30" Target="notesSlides/notesSlide4.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C2CA"/>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0" y="1"/>
            <a:ext cx="18288000" cy="10287000"/>
            <a:chOff x="0" y="0"/>
            <a:chExt cx="24384000" cy="13716000"/>
          </a:xfrm>
        </p:grpSpPr>
        <p:sp>
          <p:nvSpPr>
            <p:cNvPr name="Freeform 7" id="7"/>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AutoShape 8" id="8"/>
          <p:cNvSpPr/>
          <p:nvPr/>
        </p:nvSpPr>
        <p:spPr>
          <a:xfrm rot="5387423">
            <a:off x="5528004" y="5028177"/>
            <a:ext cx="6508877" cy="0"/>
          </a:xfrm>
          <a:prstGeom prst="line">
            <a:avLst/>
          </a:prstGeom>
          <a:ln cap="rnd" w="19050">
            <a:solidFill>
              <a:srgbClr val="555555"/>
            </a:solidFill>
            <a:prstDash val="solid"/>
            <a:headEnd type="none" len="sm" w="sm"/>
            <a:tailEnd type="none" len="sm" w="sm"/>
          </a:ln>
        </p:spPr>
      </p:sp>
      <p:sp>
        <p:nvSpPr>
          <p:cNvPr name="TextBox 9" id="9"/>
          <p:cNvSpPr txBox="true"/>
          <p:nvPr/>
        </p:nvSpPr>
        <p:spPr>
          <a:xfrm rot="0">
            <a:off x="1063275" y="3905170"/>
            <a:ext cx="7707261" cy="542925"/>
          </a:xfrm>
          <a:prstGeom prst="rect">
            <a:avLst/>
          </a:prstGeom>
        </p:spPr>
        <p:txBody>
          <a:bodyPr anchor="t" rtlCol="false" tIns="0" lIns="0" bIns="0" rIns="0">
            <a:spAutoFit/>
          </a:bodyPr>
          <a:lstStyle/>
          <a:p>
            <a:pPr algn="l">
              <a:lnSpc>
                <a:spcPts val="4215"/>
              </a:lnSpc>
            </a:pPr>
            <a:r>
              <a:rPr lang="en-US" b="true" sz="3512" i="true" spc="418">
                <a:solidFill>
                  <a:srgbClr val="2E2E2E"/>
                </a:solidFill>
                <a:latin typeface="Lato Bold Italics"/>
                <a:ea typeface="Lato Bold Italics"/>
                <a:cs typeface="Lato Bold Italics"/>
                <a:sym typeface="Lato Bold Italics"/>
              </a:rPr>
              <a:t>Instagram User Data Analysis</a:t>
            </a:r>
          </a:p>
        </p:txBody>
      </p:sp>
      <p:sp>
        <p:nvSpPr>
          <p:cNvPr name="TextBox 10" id="10"/>
          <p:cNvSpPr txBox="true"/>
          <p:nvPr/>
        </p:nvSpPr>
        <p:spPr>
          <a:xfrm rot="0">
            <a:off x="317481" y="8987269"/>
            <a:ext cx="8096899" cy="923925"/>
          </a:xfrm>
          <a:prstGeom prst="rect">
            <a:avLst/>
          </a:prstGeom>
        </p:spPr>
        <p:txBody>
          <a:bodyPr anchor="t" rtlCol="false" tIns="0" lIns="0" bIns="0" rIns="0">
            <a:spAutoFit/>
          </a:bodyPr>
          <a:lstStyle/>
          <a:p>
            <a:pPr algn="l" marL="0" indent="0" lvl="0">
              <a:lnSpc>
                <a:spcPts val="3600"/>
              </a:lnSpc>
              <a:spcBef>
                <a:spcPct val="0"/>
              </a:spcBef>
            </a:pPr>
            <a:r>
              <a:rPr lang="en-US" b="true" sz="3000" strike="noStrike" u="sng">
                <a:solidFill>
                  <a:srgbClr val="2E2E2E"/>
                </a:solidFill>
                <a:latin typeface="Lato Bold"/>
                <a:ea typeface="Lato Bold"/>
                <a:cs typeface="Lato Bold"/>
                <a:sym typeface="Lato Bold"/>
              </a:rPr>
              <a:t>PRESENTED BY :- PRASHANT SHARMA</a:t>
            </a:r>
          </a:p>
          <a:p>
            <a:pPr algn="l" marL="0" indent="0" lvl="0">
              <a:lnSpc>
                <a:spcPts val="3600"/>
              </a:lnSpc>
              <a:spcBef>
                <a:spcPct val="0"/>
              </a:spcBef>
            </a:pPr>
            <a:r>
              <a:rPr lang="en-US" b="true" sz="3000" strike="noStrike" u="sng">
                <a:solidFill>
                  <a:srgbClr val="2E2E2E"/>
                </a:solidFill>
                <a:latin typeface="Lato Bold"/>
                <a:ea typeface="Lato Bold"/>
                <a:cs typeface="Lato Bold"/>
                <a:sym typeface="Lato Bold"/>
              </a:rPr>
              <a:t>Date:-15-11-2024</a:t>
            </a:r>
          </a:p>
        </p:txBody>
      </p:sp>
      <p:sp>
        <p:nvSpPr>
          <p:cNvPr name="Freeform 11" id="11"/>
          <p:cNvSpPr/>
          <p:nvPr/>
        </p:nvSpPr>
        <p:spPr>
          <a:xfrm flipH="false" flipV="false" rot="0">
            <a:off x="10854068" y="3249547"/>
            <a:ext cx="3787906" cy="3787906"/>
          </a:xfrm>
          <a:custGeom>
            <a:avLst/>
            <a:gdLst/>
            <a:ahLst/>
            <a:cxnLst/>
            <a:rect r="r" b="b" t="t" l="l"/>
            <a:pathLst>
              <a:path h="3787906" w="3787906">
                <a:moveTo>
                  <a:pt x="0" y="0"/>
                </a:moveTo>
                <a:lnTo>
                  <a:pt x="3787906" y="0"/>
                </a:lnTo>
                <a:lnTo>
                  <a:pt x="3787906" y="3787906"/>
                </a:lnTo>
                <a:lnTo>
                  <a:pt x="0" y="3787906"/>
                </a:lnTo>
                <a:lnTo>
                  <a:pt x="0" y="0"/>
                </a:lnTo>
                <a:close/>
              </a:path>
            </a:pathLst>
          </a:custGeom>
          <a:blipFill>
            <a:blip r:embed="rId4"/>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0" y="0"/>
            <a:ext cx="18288000" cy="878967"/>
            <a:chOff x="0" y="0"/>
            <a:chExt cx="24384000" cy="1171956"/>
          </a:xfrm>
        </p:grpSpPr>
        <p:sp>
          <p:nvSpPr>
            <p:cNvPr name="Freeform 7" id="7"/>
            <p:cNvSpPr/>
            <p:nvPr/>
          </p:nvSpPr>
          <p:spPr>
            <a:xfrm flipH="false" flipV="false" rot="0">
              <a:off x="0" y="0"/>
              <a:ext cx="24384000" cy="1171924"/>
            </a:xfrm>
            <a:custGeom>
              <a:avLst/>
              <a:gdLst/>
              <a:ahLst/>
              <a:cxnLst/>
              <a:rect r="r" b="b" t="t" l="l"/>
              <a:pathLst>
                <a:path h="1171924" w="24384000">
                  <a:moveTo>
                    <a:pt x="0" y="0"/>
                  </a:moveTo>
                  <a:lnTo>
                    <a:pt x="24384000" y="0"/>
                  </a:lnTo>
                  <a:lnTo>
                    <a:pt x="24384000" y="1171924"/>
                  </a:lnTo>
                  <a:lnTo>
                    <a:pt x="0" y="1171924"/>
                  </a:lnTo>
                  <a:close/>
                </a:path>
              </a:pathLst>
            </a:custGeom>
            <a:solidFill>
              <a:srgbClr val="FFC2CA"/>
            </a:solidFill>
          </p:spPr>
        </p:sp>
        <p:sp>
          <p:nvSpPr>
            <p:cNvPr name="TextBox 8" id="8"/>
            <p:cNvSpPr txBox="true"/>
            <p:nvPr/>
          </p:nvSpPr>
          <p:spPr>
            <a:xfrm>
              <a:off x="0" y="-9525"/>
              <a:ext cx="24384000"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Engagement rate of Users</a:t>
              </a:r>
            </a:p>
          </p:txBody>
        </p:sp>
      </p:grpSp>
      <p:sp>
        <p:nvSpPr>
          <p:cNvPr name="Freeform 9" id="9"/>
          <p:cNvSpPr/>
          <p:nvPr/>
        </p:nvSpPr>
        <p:spPr>
          <a:xfrm flipH="false" flipV="false" rot="0">
            <a:off x="528236" y="932719"/>
            <a:ext cx="16283496" cy="6229607"/>
          </a:xfrm>
          <a:custGeom>
            <a:avLst/>
            <a:gdLst/>
            <a:ahLst/>
            <a:cxnLst/>
            <a:rect r="r" b="b" t="t" l="l"/>
            <a:pathLst>
              <a:path h="6229607" w="16283496">
                <a:moveTo>
                  <a:pt x="0" y="0"/>
                </a:moveTo>
                <a:lnTo>
                  <a:pt x="16283495" y="0"/>
                </a:lnTo>
                <a:lnTo>
                  <a:pt x="16283495" y="6229607"/>
                </a:lnTo>
                <a:lnTo>
                  <a:pt x="0" y="6229607"/>
                </a:lnTo>
                <a:lnTo>
                  <a:pt x="0" y="0"/>
                </a:lnTo>
                <a:close/>
              </a:path>
            </a:pathLst>
          </a:custGeom>
          <a:blipFill>
            <a:blip r:embed="rId4"/>
            <a:stretch>
              <a:fillRect l="0" t="-480" r="0" b="-480"/>
            </a:stretch>
          </a:blipFill>
        </p:spPr>
      </p:sp>
      <p:sp>
        <p:nvSpPr>
          <p:cNvPr name="TextBox 10" id="10"/>
          <p:cNvSpPr txBox="true"/>
          <p:nvPr/>
        </p:nvSpPr>
        <p:spPr>
          <a:xfrm rot="0">
            <a:off x="91440" y="7462360"/>
            <a:ext cx="18105120" cy="3209925"/>
          </a:xfrm>
          <a:prstGeom prst="rect">
            <a:avLst/>
          </a:prstGeom>
        </p:spPr>
        <p:txBody>
          <a:bodyPr anchor="t" rtlCol="false" tIns="0" lIns="0" bIns="0" rIns="0">
            <a:spAutoFit/>
          </a:bodyPr>
          <a:lstStyle/>
          <a:p>
            <a:pPr algn="l" marL="452437" indent="-226219" lvl="1">
              <a:lnSpc>
                <a:spcPts val="3600"/>
              </a:lnSpc>
              <a:buFont typeface="Arial"/>
              <a:buChar char="•"/>
            </a:pPr>
            <a:r>
              <a:rPr lang="en-US" sz="3000">
                <a:solidFill>
                  <a:srgbClr val="2E2E2E"/>
                </a:solidFill>
                <a:latin typeface="Lato"/>
                <a:ea typeface="Lato"/>
                <a:cs typeface="Lato"/>
                <a:sym typeface="Lato"/>
              </a:rPr>
              <a:t>Engagement rate helps pinpoint high-engagement users for collaborations, ensuring campaigns are more impactful and reach active followers.</a:t>
            </a:r>
          </a:p>
          <a:p>
            <a:pPr algn="l" marL="452437" indent="-226219" lvl="1">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High-engagement users often maintain regular interactions, increasing the likelihood of spreading brand messages organically and boosting credibility.</a:t>
            </a:r>
          </a:p>
          <a:p>
            <a:pPr algn="l" marL="452437" indent="-226219" lvl="1">
              <a:lnSpc>
                <a:spcPts val="3600"/>
              </a:lnSpc>
            </a:pPr>
          </a:p>
          <a:p>
            <a:pPr algn="l" marL="452437" indent="-226219" lvl="1">
              <a:lnSpc>
                <a:spcPts val="360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0" y="0"/>
            <a:ext cx="18288000" cy="878967"/>
            <a:chOff x="0" y="0"/>
            <a:chExt cx="24384000" cy="1171956"/>
          </a:xfrm>
        </p:grpSpPr>
        <p:sp>
          <p:nvSpPr>
            <p:cNvPr name="Freeform 7" id="7"/>
            <p:cNvSpPr/>
            <p:nvPr/>
          </p:nvSpPr>
          <p:spPr>
            <a:xfrm flipH="false" flipV="false" rot="0">
              <a:off x="0" y="0"/>
              <a:ext cx="24384000" cy="1171924"/>
            </a:xfrm>
            <a:custGeom>
              <a:avLst/>
              <a:gdLst/>
              <a:ahLst/>
              <a:cxnLst/>
              <a:rect r="r" b="b" t="t" l="l"/>
              <a:pathLst>
                <a:path h="1171924" w="24384000">
                  <a:moveTo>
                    <a:pt x="0" y="0"/>
                  </a:moveTo>
                  <a:lnTo>
                    <a:pt x="24384000" y="0"/>
                  </a:lnTo>
                  <a:lnTo>
                    <a:pt x="24384000" y="1171924"/>
                  </a:lnTo>
                  <a:lnTo>
                    <a:pt x="0" y="1171924"/>
                  </a:lnTo>
                  <a:close/>
                </a:path>
              </a:pathLst>
            </a:custGeom>
            <a:solidFill>
              <a:srgbClr val="FFC2CA"/>
            </a:solidFill>
          </p:spPr>
        </p:sp>
        <p:sp>
          <p:nvSpPr>
            <p:cNvPr name="TextBox 8" id="8"/>
            <p:cNvSpPr txBox="true"/>
            <p:nvPr/>
          </p:nvSpPr>
          <p:spPr>
            <a:xfrm>
              <a:off x="0" y="-9525"/>
              <a:ext cx="24384000"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Popular Content based on comments, likes and tags_count</a:t>
              </a:r>
            </a:p>
          </p:txBody>
        </p:sp>
      </p:grpSp>
      <p:sp>
        <p:nvSpPr>
          <p:cNvPr name="Freeform 9" id="9"/>
          <p:cNvSpPr/>
          <p:nvPr/>
        </p:nvSpPr>
        <p:spPr>
          <a:xfrm flipH="false" flipV="false" rot="0">
            <a:off x="895047" y="1134896"/>
            <a:ext cx="16230600" cy="6492240"/>
          </a:xfrm>
          <a:custGeom>
            <a:avLst/>
            <a:gdLst/>
            <a:ahLst/>
            <a:cxnLst/>
            <a:rect r="r" b="b" t="t" l="l"/>
            <a:pathLst>
              <a:path h="6492240" w="16230600">
                <a:moveTo>
                  <a:pt x="0" y="0"/>
                </a:moveTo>
                <a:lnTo>
                  <a:pt x="16230600" y="0"/>
                </a:lnTo>
                <a:lnTo>
                  <a:pt x="16230600" y="6492240"/>
                </a:lnTo>
                <a:lnTo>
                  <a:pt x="0" y="6492240"/>
                </a:lnTo>
                <a:lnTo>
                  <a:pt x="0" y="0"/>
                </a:lnTo>
                <a:close/>
              </a:path>
            </a:pathLst>
          </a:custGeom>
          <a:blipFill>
            <a:blip r:embed="rId4"/>
            <a:stretch>
              <a:fillRect l="0" t="0" r="0" b="0"/>
            </a:stretch>
          </a:blipFill>
        </p:spPr>
      </p:sp>
      <p:sp>
        <p:nvSpPr>
          <p:cNvPr name="TextBox 10" id="10"/>
          <p:cNvSpPr txBox="true"/>
          <p:nvPr/>
        </p:nvSpPr>
        <p:spPr>
          <a:xfrm rot="0">
            <a:off x="404591" y="8021537"/>
            <a:ext cx="18105120" cy="1838325"/>
          </a:xfrm>
          <a:prstGeom prst="rect">
            <a:avLst/>
          </a:prstGeom>
        </p:spPr>
        <p:txBody>
          <a:bodyPr anchor="t" rtlCol="false" tIns="0" lIns="0" bIns="0" rIns="0">
            <a:spAutoFit/>
          </a:bodyPr>
          <a:lstStyle/>
          <a:p>
            <a:pPr algn="l" marL="452437" indent="-226219" lvl="1">
              <a:lnSpc>
                <a:spcPts val="3600"/>
              </a:lnSpc>
              <a:buFont typeface="Arial"/>
              <a:buChar char="•"/>
            </a:pPr>
            <a:r>
              <a:rPr lang="en-US" sz="3000">
                <a:solidFill>
                  <a:srgbClr val="2E2E2E"/>
                </a:solidFill>
                <a:latin typeface="Lato"/>
                <a:ea typeface="Lato"/>
                <a:cs typeface="Lato"/>
                <a:sym typeface="Lato"/>
              </a:rPr>
              <a:t>These are the popular contents that have highest number of likes, tags, comments this will help on creating ads and promotions on these contents</a:t>
            </a:r>
          </a:p>
          <a:p>
            <a:pPr algn="l" marL="452437" indent="-226219" lvl="1">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Boost engagement by sharing user content that naturally highlights these popular themes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aphicFrame>
        <p:nvGraphicFramePr>
          <p:cNvPr name="Table 6" id="6"/>
          <p:cNvGraphicFramePr>
            <a:graphicFrameLocks noGrp="true"/>
          </p:cNvGraphicFramePr>
          <p:nvPr/>
        </p:nvGraphicFramePr>
        <p:xfrm>
          <a:off x="5845215" y="1663860"/>
          <a:ext cx="6191250" cy="5286375"/>
        </p:xfrm>
        <a:graphic>
          <a:graphicData uri="http://schemas.openxmlformats.org/drawingml/2006/table">
            <a:tbl>
              <a:tblPr/>
              <a:tblGrid>
                <a:gridCol w="1961079"/>
                <a:gridCol w="4230171"/>
              </a:tblGrid>
              <a:tr h="587375">
                <a:tc>
                  <a:txBody>
                    <a:bodyPr anchor="t" rtlCol="false"/>
                    <a:lstStyle/>
                    <a:p>
                      <a:pPr algn="ctr">
                        <a:lnSpc>
                          <a:spcPts val="3852"/>
                        </a:lnSpc>
                        <a:defRPr/>
                      </a:pPr>
                      <a:r>
                        <a:rPr lang="en-US" sz="3000">
                          <a:solidFill>
                            <a:srgbClr val="2E2E2E"/>
                          </a:solidFill>
                          <a:latin typeface="Lato"/>
                          <a:ea typeface="Lato"/>
                          <a:cs typeface="Lato"/>
                          <a:sym typeface="Lato"/>
                        </a:rPr>
                        <a:t>user_id</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c>
                  <a:txBody>
                    <a:bodyPr anchor="t" rtlCol="false"/>
                    <a:lstStyle/>
                    <a:p>
                      <a:pPr algn="ctr">
                        <a:lnSpc>
                          <a:spcPts val="3852"/>
                        </a:lnSpc>
                        <a:defRPr/>
                      </a:pPr>
                      <a:r>
                        <a:rPr lang="en-US" sz="3000">
                          <a:solidFill>
                            <a:srgbClr val="2E2E2E"/>
                          </a:solidFill>
                          <a:latin typeface="Lato"/>
                          <a:ea typeface="Lato"/>
                          <a:cs typeface="Lato"/>
                          <a:sym typeface="Lato"/>
                        </a:rPr>
                        <a:t>Username</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r>
              <a:tr h="587375">
                <a:tc>
                  <a:txBody>
                    <a:bodyPr anchor="t" rtlCol="false"/>
                    <a:lstStyle/>
                    <a:p>
                      <a:pPr algn="ctr">
                        <a:lnSpc>
                          <a:spcPts val="3852"/>
                        </a:lnSpc>
                        <a:defRPr/>
                      </a:pPr>
                      <a:r>
                        <a:rPr lang="en-US" sz="3000">
                          <a:solidFill>
                            <a:srgbClr val="2E2E2E"/>
                          </a:solidFill>
                          <a:latin typeface="Lato"/>
                          <a:ea typeface="Lato"/>
                          <a:cs typeface="Lato"/>
                          <a:sym typeface="Lato"/>
                        </a:rPr>
                        <a:t>1</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c>
                  <a:txBody>
                    <a:bodyPr anchor="t" rtlCol="false"/>
                    <a:lstStyle/>
                    <a:p>
                      <a:pPr algn="ctr">
                        <a:lnSpc>
                          <a:spcPts val="3852"/>
                        </a:lnSpc>
                        <a:defRPr/>
                      </a:pPr>
                      <a:r>
                        <a:rPr lang="en-US" sz="3000">
                          <a:solidFill>
                            <a:srgbClr val="2E2E2E"/>
                          </a:solidFill>
                          <a:latin typeface="Lato"/>
                          <a:ea typeface="Lato"/>
                          <a:cs typeface="Lato"/>
                          <a:sym typeface="Lato"/>
                        </a:rPr>
                        <a:t>Kenton_Kirlin</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r>
              <a:tr h="587375">
                <a:tc>
                  <a:txBody>
                    <a:bodyPr anchor="t" rtlCol="false"/>
                    <a:lstStyle/>
                    <a:p>
                      <a:pPr algn="ctr">
                        <a:lnSpc>
                          <a:spcPts val="3852"/>
                        </a:lnSpc>
                        <a:defRPr/>
                      </a:pPr>
                      <a:r>
                        <a:rPr lang="en-US" sz="3000">
                          <a:solidFill>
                            <a:srgbClr val="2E2E2E"/>
                          </a:solidFill>
                          <a:latin typeface="Lato"/>
                          <a:ea typeface="Lato"/>
                          <a:cs typeface="Lato"/>
                          <a:sym typeface="Lato"/>
                        </a:rPr>
                        <a:t>7</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c>
                  <a:txBody>
                    <a:bodyPr anchor="t" rtlCol="false"/>
                    <a:lstStyle/>
                    <a:p>
                      <a:pPr algn="ctr">
                        <a:lnSpc>
                          <a:spcPts val="3852"/>
                        </a:lnSpc>
                        <a:defRPr/>
                      </a:pPr>
                      <a:r>
                        <a:rPr lang="en-US" sz="3000">
                          <a:solidFill>
                            <a:srgbClr val="2E2E2E"/>
                          </a:solidFill>
                          <a:latin typeface="Lato"/>
                          <a:ea typeface="Lato"/>
                          <a:cs typeface="Lato"/>
                          <a:sym typeface="Lato"/>
                        </a:rPr>
                        <a:t>Kasandra_Homenick</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r>
              <a:tr h="587375">
                <a:tc>
                  <a:txBody>
                    <a:bodyPr anchor="t" rtlCol="false"/>
                    <a:lstStyle/>
                    <a:p>
                      <a:pPr algn="ctr">
                        <a:lnSpc>
                          <a:spcPts val="3852"/>
                        </a:lnSpc>
                        <a:defRPr/>
                      </a:pPr>
                      <a:r>
                        <a:rPr lang="en-US" sz="3000">
                          <a:solidFill>
                            <a:srgbClr val="2E2E2E"/>
                          </a:solidFill>
                          <a:latin typeface="Lato"/>
                          <a:ea typeface="Lato"/>
                          <a:cs typeface="Lato"/>
                          <a:sym typeface="Lato"/>
                        </a:rPr>
                        <a:t>23</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c>
                  <a:txBody>
                    <a:bodyPr anchor="t" rtlCol="false"/>
                    <a:lstStyle/>
                    <a:p>
                      <a:pPr algn="ctr">
                        <a:lnSpc>
                          <a:spcPts val="3852"/>
                        </a:lnSpc>
                        <a:defRPr/>
                      </a:pPr>
                      <a:r>
                        <a:rPr lang="en-US" sz="3000">
                          <a:solidFill>
                            <a:srgbClr val="2E2E2E"/>
                          </a:solidFill>
                          <a:latin typeface="Lato"/>
                          <a:ea typeface="Lato"/>
                          <a:cs typeface="Lato"/>
                          <a:sym typeface="Lato"/>
                        </a:rPr>
                        <a:t>Eveline95</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r>
              <a:tr h="587375">
                <a:tc>
                  <a:txBody>
                    <a:bodyPr anchor="t" rtlCol="false"/>
                    <a:lstStyle/>
                    <a:p>
                      <a:pPr algn="ctr">
                        <a:lnSpc>
                          <a:spcPts val="3852"/>
                        </a:lnSpc>
                        <a:defRPr/>
                      </a:pPr>
                      <a:r>
                        <a:rPr lang="en-US" sz="3000">
                          <a:solidFill>
                            <a:srgbClr val="2E2E2E"/>
                          </a:solidFill>
                          <a:latin typeface="Lato"/>
                          <a:ea typeface="Lato"/>
                          <a:cs typeface="Lato"/>
                          <a:sym typeface="Lato"/>
                        </a:rPr>
                        <a:t>25</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c>
                  <a:txBody>
                    <a:bodyPr anchor="t" rtlCol="false"/>
                    <a:lstStyle/>
                    <a:p>
                      <a:pPr algn="ctr">
                        <a:lnSpc>
                          <a:spcPts val="3852"/>
                        </a:lnSpc>
                        <a:defRPr/>
                      </a:pPr>
                      <a:r>
                        <a:rPr lang="en-US" sz="3000">
                          <a:solidFill>
                            <a:srgbClr val="2E2E2E"/>
                          </a:solidFill>
                          <a:latin typeface="Lato"/>
                          <a:ea typeface="Lato"/>
                          <a:cs typeface="Lato"/>
                          <a:sym typeface="Lato"/>
                        </a:rPr>
                        <a:t>Tierra.Trantow</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r>
              <a:tr h="587375">
                <a:tc>
                  <a:txBody>
                    <a:bodyPr anchor="t" rtlCol="false"/>
                    <a:lstStyle/>
                    <a:p>
                      <a:pPr algn="ctr">
                        <a:lnSpc>
                          <a:spcPts val="3852"/>
                        </a:lnSpc>
                        <a:defRPr/>
                      </a:pPr>
                      <a:r>
                        <a:rPr lang="en-US" sz="3000">
                          <a:solidFill>
                            <a:srgbClr val="2E2E2E"/>
                          </a:solidFill>
                          <a:latin typeface="Lato"/>
                          <a:ea typeface="Lato"/>
                          <a:cs typeface="Lato"/>
                          <a:sym typeface="Lato"/>
                        </a:rPr>
                        <a:t>29</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c>
                  <a:txBody>
                    <a:bodyPr anchor="t" rtlCol="false"/>
                    <a:lstStyle/>
                    <a:p>
                      <a:pPr algn="ctr">
                        <a:lnSpc>
                          <a:spcPts val="3852"/>
                        </a:lnSpc>
                        <a:defRPr/>
                      </a:pPr>
                      <a:r>
                        <a:rPr lang="en-US" sz="3000">
                          <a:solidFill>
                            <a:srgbClr val="2E2E2E"/>
                          </a:solidFill>
                          <a:latin typeface="Lato"/>
                          <a:ea typeface="Lato"/>
                          <a:cs typeface="Lato"/>
                          <a:sym typeface="Lato"/>
                        </a:rPr>
                        <a:t>Jaime53</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r>
              <a:tr h="587375">
                <a:tc>
                  <a:txBody>
                    <a:bodyPr anchor="t" rtlCol="false"/>
                    <a:lstStyle/>
                    <a:p>
                      <a:pPr algn="ctr">
                        <a:lnSpc>
                          <a:spcPts val="3852"/>
                        </a:lnSpc>
                        <a:defRPr/>
                      </a:pPr>
                      <a:r>
                        <a:rPr lang="en-US" sz="3000">
                          <a:solidFill>
                            <a:srgbClr val="2E2E2E"/>
                          </a:solidFill>
                          <a:latin typeface="Lato"/>
                          <a:ea typeface="Lato"/>
                          <a:cs typeface="Lato"/>
                          <a:sym typeface="Lato"/>
                        </a:rPr>
                        <a:t>34</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c>
                  <a:txBody>
                    <a:bodyPr anchor="t" rtlCol="false"/>
                    <a:lstStyle/>
                    <a:p>
                      <a:pPr algn="ctr">
                        <a:lnSpc>
                          <a:spcPts val="3852"/>
                        </a:lnSpc>
                        <a:defRPr/>
                      </a:pPr>
                      <a:r>
                        <a:rPr lang="en-US" sz="3000">
                          <a:solidFill>
                            <a:srgbClr val="2E2E2E"/>
                          </a:solidFill>
                          <a:latin typeface="Lato"/>
                          <a:ea typeface="Lato"/>
                          <a:cs typeface="Lato"/>
                          <a:sym typeface="Lato"/>
                        </a:rPr>
                        <a:t>Pearl7</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r>
              <a:tr h="587375">
                <a:tc>
                  <a:txBody>
                    <a:bodyPr anchor="t" rtlCol="false"/>
                    <a:lstStyle/>
                    <a:p>
                      <a:pPr algn="ctr">
                        <a:lnSpc>
                          <a:spcPts val="3852"/>
                        </a:lnSpc>
                        <a:defRPr/>
                      </a:pPr>
                      <a:r>
                        <a:rPr lang="en-US" sz="3000">
                          <a:solidFill>
                            <a:srgbClr val="2E2E2E"/>
                          </a:solidFill>
                          <a:latin typeface="Lato"/>
                          <a:ea typeface="Lato"/>
                          <a:cs typeface="Lato"/>
                          <a:sym typeface="Lato"/>
                        </a:rPr>
                        <a:t>45</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c>
                  <a:txBody>
                    <a:bodyPr anchor="t" rtlCol="false"/>
                    <a:lstStyle/>
                    <a:p>
                      <a:pPr algn="ctr">
                        <a:lnSpc>
                          <a:spcPts val="3852"/>
                        </a:lnSpc>
                        <a:defRPr/>
                      </a:pPr>
                      <a:r>
                        <a:rPr lang="en-US" sz="3000">
                          <a:solidFill>
                            <a:srgbClr val="2E2E2E"/>
                          </a:solidFill>
                          <a:latin typeface="Lato"/>
                          <a:ea typeface="Lato"/>
                          <a:cs typeface="Lato"/>
                          <a:sym typeface="Lato"/>
                        </a:rPr>
                        <a:t>David.Osinski47</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r>
              <a:tr h="587375">
                <a:tc>
                  <a:txBody>
                    <a:bodyPr anchor="t" rtlCol="false"/>
                    <a:lstStyle/>
                    <a:p>
                      <a:pPr algn="ctr">
                        <a:lnSpc>
                          <a:spcPts val="3852"/>
                        </a:lnSpc>
                        <a:defRPr/>
                      </a:pPr>
                      <a:r>
                        <a:rPr lang="en-US" sz="3000">
                          <a:solidFill>
                            <a:srgbClr val="2E2E2E"/>
                          </a:solidFill>
                          <a:latin typeface="Lato"/>
                          <a:ea typeface="Lato"/>
                          <a:cs typeface="Lato"/>
                          <a:sym typeface="Lato"/>
                        </a:rPr>
                        <a:t>49</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c>
                  <a:txBody>
                    <a:bodyPr anchor="t" rtlCol="false"/>
                    <a:lstStyle/>
                    <a:p>
                      <a:pPr algn="ctr">
                        <a:lnSpc>
                          <a:spcPts val="3852"/>
                        </a:lnSpc>
                        <a:defRPr/>
                      </a:pPr>
                      <a:r>
                        <a:rPr lang="en-US" sz="3000">
                          <a:solidFill>
                            <a:srgbClr val="2E2E2E"/>
                          </a:solidFill>
                          <a:latin typeface="Lato"/>
                          <a:ea typeface="Lato"/>
                          <a:cs typeface="Lato"/>
                          <a:sym typeface="Lato"/>
                        </a:rPr>
                        <a:t>Morgan.Kassulke</a:t>
                      </a:r>
                      <a:endParaRPr lang="en-US" sz="1100"/>
                    </a:p>
                  </a:txBody>
                  <a:tcPr marL="0" marR="0" marT="0" marB="0" anchor="ctr">
                    <a:lnL cmpd="sng" algn="ctr" cap="flat" w="12700">
                      <a:solidFill>
                        <a:srgbClr val="FFC2CA"/>
                      </a:solidFill>
                      <a:prstDash val="solid"/>
                      <a:round/>
                      <a:headEnd type="none" w="med" len="med"/>
                      <a:tailEnd type="none" w="med" len="med"/>
                    </a:lnL>
                    <a:lnR cmpd="sng" algn="ctr" cap="flat" w="12700">
                      <a:solidFill>
                        <a:srgbClr val="FFC2CA"/>
                      </a:solidFill>
                      <a:prstDash val="solid"/>
                      <a:round/>
                      <a:headEnd type="none" w="med" len="med"/>
                      <a:tailEnd type="none" w="med" len="med"/>
                    </a:lnR>
                    <a:lnT cmpd="sng" algn="ctr" cap="flat" w="12700">
                      <a:solidFill>
                        <a:srgbClr val="FFC2CA"/>
                      </a:solidFill>
                      <a:prstDash val="solid"/>
                      <a:round/>
                      <a:headEnd type="none" w="med" len="med"/>
                      <a:tailEnd type="none" w="med" len="med"/>
                    </a:lnT>
                    <a:lnB cmpd="sng" algn="ctr" cap="flat" w="12700">
                      <a:solidFill>
                        <a:srgbClr val="FFC2CA"/>
                      </a:solidFill>
                      <a:prstDash val="solid"/>
                      <a:round/>
                      <a:headEnd type="none" w="med" len="med"/>
                      <a:tailEnd type="none" w="med" len="med"/>
                    </a:lnB>
                    <a:solidFill>
                      <a:srgbClr val="F9ECB8"/>
                    </a:solidFill>
                  </a:tcPr>
                </a:tc>
              </a:tr>
            </a:tbl>
          </a:graphicData>
        </a:graphic>
      </p:graphicFrame>
      <p:grpSp>
        <p:nvGrpSpPr>
          <p:cNvPr name="Group 7" id="7"/>
          <p:cNvGrpSpPr/>
          <p:nvPr/>
        </p:nvGrpSpPr>
        <p:grpSpPr>
          <a:xfrm rot="0">
            <a:off x="0" y="0"/>
            <a:ext cx="18288000" cy="878967"/>
            <a:chOff x="0" y="0"/>
            <a:chExt cx="24384000" cy="1171956"/>
          </a:xfrm>
        </p:grpSpPr>
        <p:sp>
          <p:nvSpPr>
            <p:cNvPr name="Freeform 8" id="8"/>
            <p:cNvSpPr/>
            <p:nvPr/>
          </p:nvSpPr>
          <p:spPr>
            <a:xfrm flipH="false" flipV="false" rot="0">
              <a:off x="0" y="0"/>
              <a:ext cx="24384000" cy="1171924"/>
            </a:xfrm>
            <a:custGeom>
              <a:avLst/>
              <a:gdLst/>
              <a:ahLst/>
              <a:cxnLst/>
              <a:rect r="r" b="b" t="t" l="l"/>
              <a:pathLst>
                <a:path h="1171924" w="24384000">
                  <a:moveTo>
                    <a:pt x="0" y="0"/>
                  </a:moveTo>
                  <a:lnTo>
                    <a:pt x="24384000" y="0"/>
                  </a:lnTo>
                  <a:lnTo>
                    <a:pt x="24384000" y="1171924"/>
                  </a:lnTo>
                  <a:lnTo>
                    <a:pt x="0" y="1171924"/>
                  </a:lnTo>
                  <a:close/>
                </a:path>
              </a:pathLst>
            </a:custGeom>
            <a:solidFill>
              <a:srgbClr val="F9ECB8"/>
            </a:solidFill>
          </p:spPr>
        </p:sp>
        <p:sp>
          <p:nvSpPr>
            <p:cNvPr name="TextBox 9" id="9"/>
            <p:cNvSpPr txBox="true"/>
            <p:nvPr/>
          </p:nvSpPr>
          <p:spPr>
            <a:xfrm>
              <a:off x="0" y="-9525"/>
              <a:ext cx="24384000"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Inactive Users: Who never liked any post</a:t>
              </a:r>
            </a:p>
          </p:txBody>
        </p:sp>
      </p:grpSp>
      <p:sp>
        <p:nvSpPr>
          <p:cNvPr name="TextBox 10" id="10"/>
          <p:cNvSpPr txBox="true"/>
          <p:nvPr/>
        </p:nvSpPr>
        <p:spPr>
          <a:xfrm rot="0">
            <a:off x="91440" y="7733360"/>
            <a:ext cx="18105120" cy="1685925"/>
          </a:xfrm>
          <a:prstGeom prst="rect">
            <a:avLst/>
          </a:prstGeom>
        </p:spPr>
        <p:txBody>
          <a:bodyPr anchor="t" rtlCol="false" tIns="0" lIns="0" bIns="0" rIns="0">
            <a:spAutoFit/>
          </a:bodyPr>
          <a:lstStyle/>
          <a:p>
            <a:pPr algn="l" marL="421332" indent="-210666" lvl="1">
              <a:lnSpc>
                <a:spcPts val="3352"/>
              </a:lnSpc>
              <a:buFont typeface="Arial"/>
              <a:buChar char="•"/>
            </a:pPr>
            <a:r>
              <a:rPr lang="en-US" sz="2793">
                <a:solidFill>
                  <a:srgbClr val="2E2E2E"/>
                </a:solidFill>
                <a:latin typeface="Lato"/>
                <a:ea typeface="Lato"/>
                <a:cs typeface="Lato"/>
                <a:sym typeface="Lato"/>
              </a:rPr>
              <a:t>This is the list of user who never liked any post to enhance reach and engagement, we aim to encourage more active participation from these users</a:t>
            </a:r>
          </a:p>
          <a:p>
            <a:pPr algn="l" marL="421332" indent="-210666" lvl="1">
              <a:lnSpc>
                <a:spcPts val="3352"/>
              </a:lnSpc>
            </a:pPr>
          </a:p>
          <a:p>
            <a:pPr algn="l" marL="421332" indent="-210666" lvl="1">
              <a:lnSpc>
                <a:spcPts val="3352"/>
              </a:lnSpc>
              <a:buFont typeface="Arial"/>
              <a:buChar char="•"/>
            </a:pPr>
            <a:r>
              <a:rPr lang="en-US" sz="2793">
                <a:solidFill>
                  <a:srgbClr val="2E2E2E"/>
                </a:solidFill>
                <a:latin typeface="Lato"/>
                <a:ea typeface="Lato"/>
                <a:cs typeface="Lato"/>
                <a:sym typeface="Lato"/>
              </a:rPr>
              <a:t>Implementing rewards and special incentives could help motivate these inactive users to engage more frequently,</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0" y="0"/>
            <a:ext cx="11429999" cy="878967"/>
            <a:chOff x="0" y="0"/>
            <a:chExt cx="15239998" cy="1171956"/>
          </a:xfrm>
        </p:grpSpPr>
        <p:sp>
          <p:nvSpPr>
            <p:cNvPr name="Freeform 7" id="7"/>
            <p:cNvSpPr/>
            <p:nvPr/>
          </p:nvSpPr>
          <p:spPr>
            <a:xfrm flipH="false" flipV="false" rot="0">
              <a:off x="0" y="0"/>
              <a:ext cx="15240000" cy="1171924"/>
            </a:xfrm>
            <a:custGeom>
              <a:avLst/>
              <a:gdLst/>
              <a:ahLst/>
              <a:cxnLst/>
              <a:rect r="r" b="b" t="t" l="l"/>
              <a:pathLst>
                <a:path h="1171924" w="15240000">
                  <a:moveTo>
                    <a:pt x="0" y="0"/>
                  </a:moveTo>
                  <a:lnTo>
                    <a:pt x="15240000" y="0"/>
                  </a:lnTo>
                  <a:lnTo>
                    <a:pt x="15240000" y="1171924"/>
                  </a:lnTo>
                  <a:lnTo>
                    <a:pt x="0" y="1171924"/>
                  </a:lnTo>
                  <a:close/>
                </a:path>
              </a:pathLst>
            </a:custGeom>
            <a:solidFill>
              <a:srgbClr val="FFC2CA"/>
            </a:solidFill>
          </p:spPr>
        </p:sp>
        <p:sp>
          <p:nvSpPr>
            <p:cNvPr name="TextBox 8" id="8"/>
            <p:cNvSpPr txBox="true"/>
            <p:nvPr/>
          </p:nvSpPr>
          <p:spPr>
            <a:xfrm>
              <a:off x="0" y="-9525"/>
              <a:ext cx="15239998"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Recommendation 1</a:t>
              </a:r>
            </a:p>
          </p:txBody>
        </p:sp>
      </p:grpSp>
      <p:sp>
        <p:nvSpPr>
          <p:cNvPr name="Freeform 9" id="9"/>
          <p:cNvSpPr/>
          <p:nvPr/>
        </p:nvSpPr>
        <p:spPr>
          <a:xfrm flipH="false" flipV="false" rot="0">
            <a:off x="11429999" y="0"/>
            <a:ext cx="6858001" cy="10287000"/>
          </a:xfrm>
          <a:custGeom>
            <a:avLst/>
            <a:gdLst/>
            <a:ahLst/>
            <a:cxnLst/>
            <a:rect r="r" b="b" t="t" l="l"/>
            <a:pathLst>
              <a:path h="10287000" w="6858001">
                <a:moveTo>
                  <a:pt x="0" y="0"/>
                </a:moveTo>
                <a:lnTo>
                  <a:pt x="6858001" y="0"/>
                </a:lnTo>
                <a:lnTo>
                  <a:pt x="6858001" y="10287000"/>
                </a:lnTo>
                <a:lnTo>
                  <a:pt x="0" y="10287000"/>
                </a:lnTo>
                <a:lnTo>
                  <a:pt x="0" y="0"/>
                </a:lnTo>
                <a:close/>
              </a:path>
            </a:pathLst>
          </a:custGeom>
          <a:blipFill>
            <a:blip r:embed="rId4"/>
            <a:stretch>
              <a:fillRect l="0" t="0" r="0" b="0"/>
            </a:stretch>
          </a:blipFill>
        </p:spPr>
      </p:sp>
      <p:sp>
        <p:nvSpPr>
          <p:cNvPr name="TextBox 10" id="10"/>
          <p:cNvSpPr txBox="true"/>
          <p:nvPr/>
        </p:nvSpPr>
        <p:spPr>
          <a:xfrm rot="0">
            <a:off x="514194" y="1476687"/>
            <a:ext cx="10620818" cy="8239125"/>
          </a:xfrm>
          <a:prstGeom prst="rect">
            <a:avLst/>
          </a:prstGeom>
        </p:spPr>
        <p:txBody>
          <a:bodyPr anchor="t" rtlCol="false" tIns="0" lIns="0" bIns="0" rIns="0">
            <a:spAutoFit/>
          </a:bodyPr>
          <a:lstStyle/>
          <a:p>
            <a:pPr algn="l">
              <a:lnSpc>
                <a:spcPts val="3600"/>
              </a:lnSpc>
            </a:pPr>
            <a:r>
              <a:rPr lang="en-US" sz="3000">
                <a:solidFill>
                  <a:srgbClr val="2E2E2E"/>
                </a:solidFill>
                <a:latin typeface="Lato"/>
                <a:ea typeface="Lato"/>
                <a:cs typeface="Lato"/>
                <a:sym typeface="Lato"/>
              </a:rPr>
              <a:t>Content:-</a:t>
            </a:r>
          </a:p>
          <a:p>
            <a:pPr algn="l">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Smile, Beach, Party, Fun, Food, Concert has highest comments, likes and tags count content around these contents will boost engagement by users</a:t>
            </a:r>
          </a:p>
          <a:p>
            <a:pPr algn="l" marL="452437" indent="-226219" lvl="1">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Ads featuring these themes can boost the reach among audiences interested in lifestyle and leisure</a:t>
            </a:r>
          </a:p>
          <a:p>
            <a:pPr algn="l" marL="452437" indent="-226219" lvl="1">
              <a:lnSpc>
                <a:spcPts val="3600"/>
              </a:lnSpc>
            </a:pPr>
          </a:p>
          <a:p>
            <a:pPr algn="l" marL="452437" indent="-226219" lvl="1">
              <a:lnSpc>
                <a:spcPts val="3600"/>
              </a:lnSpc>
            </a:pPr>
            <a:r>
              <a:rPr lang="en-US" sz="3000">
                <a:solidFill>
                  <a:srgbClr val="2E2E2E"/>
                </a:solidFill>
                <a:latin typeface="Lato"/>
                <a:ea typeface="Lato"/>
                <a:cs typeface="Lato"/>
                <a:sym typeface="Lato"/>
              </a:rPr>
              <a:t>Hastags:-</a:t>
            </a:r>
          </a:p>
          <a:p>
            <a:pPr algn="l" marL="452437" indent="-226219" lvl="1">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Popular hashtags like #Photography, #Landscapes, #Beach, and #Stunning are highly effective for expanding reach and attracting a broader audience.</a:t>
            </a:r>
          </a:p>
          <a:p>
            <a:pPr algn="l" marL="452437" indent="-226219" lvl="1">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Using these hashtags, along with niche-specific tags, can enhance visibility and drive engagement among users interested in similar content themes.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0" y="0"/>
            <a:ext cx="18288000" cy="878967"/>
            <a:chOff x="0" y="0"/>
            <a:chExt cx="24384000" cy="1171956"/>
          </a:xfrm>
        </p:grpSpPr>
        <p:sp>
          <p:nvSpPr>
            <p:cNvPr name="Freeform 7" id="7"/>
            <p:cNvSpPr/>
            <p:nvPr/>
          </p:nvSpPr>
          <p:spPr>
            <a:xfrm flipH="false" flipV="false" rot="0">
              <a:off x="0" y="0"/>
              <a:ext cx="24384000" cy="1171924"/>
            </a:xfrm>
            <a:custGeom>
              <a:avLst/>
              <a:gdLst/>
              <a:ahLst/>
              <a:cxnLst/>
              <a:rect r="r" b="b" t="t" l="l"/>
              <a:pathLst>
                <a:path h="1171924" w="24384000">
                  <a:moveTo>
                    <a:pt x="0" y="0"/>
                  </a:moveTo>
                  <a:lnTo>
                    <a:pt x="24384000" y="0"/>
                  </a:lnTo>
                  <a:lnTo>
                    <a:pt x="24384000" y="1171924"/>
                  </a:lnTo>
                  <a:lnTo>
                    <a:pt x="0" y="1171924"/>
                  </a:lnTo>
                  <a:close/>
                </a:path>
              </a:pathLst>
            </a:custGeom>
            <a:solidFill>
              <a:srgbClr val="FFC2CA"/>
            </a:solidFill>
          </p:spPr>
        </p:sp>
        <p:sp>
          <p:nvSpPr>
            <p:cNvPr name="TextBox 8" id="8"/>
            <p:cNvSpPr txBox="true"/>
            <p:nvPr/>
          </p:nvSpPr>
          <p:spPr>
            <a:xfrm>
              <a:off x="0" y="-9525"/>
              <a:ext cx="24384000"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Recommendation 2</a:t>
              </a:r>
            </a:p>
          </p:txBody>
        </p:sp>
      </p:grpSp>
      <p:sp>
        <p:nvSpPr>
          <p:cNvPr name="TextBox 9" id="9"/>
          <p:cNvSpPr txBox="true"/>
          <p:nvPr/>
        </p:nvSpPr>
        <p:spPr>
          <a:xfrm rot="0">
            <a:off x="409744" y="1360952"/>
            <a:ext cx="17367235" cy="10287000"/>
          </a:xfrm>
          <a:prstGeom prst="rect">
            <a:avLst/>
          </a:prstGeom>
        </p:spPr>
        <p:txBody>
          <a:bodyPr anchor="t" rtlCol="false" tIns="0" lIns="0" bIns="0" rIns="0">
            <a:spAutoFit/>
          </a:bodyPr>
          <a:lstStyle/>
          <a:p>
            <a:pPr algn="l">
              <a:lnSpc>
                <a:spcPts val="3442"/>
              </a:lnSpc>
            </a:pPr>
            <a:r>
              <a:rPr lang="en-US" sz="2868">
                <a:solidFill>
                  <a:srgbClr val="2E2E2E"/>
                </a:solidFill>
                <a:latin typeface="Lato"/>
                <a:ea typeface="Lato"/>
                <a:cs typeface="Lato"/>
                <a:sym typeface="Lato"/>
              </a:rPr>
              <a:t>Selection of Influencer/Brand Ambassador:-</a:t>
            </a:r>
          </a:p>
          <a:p>
            <a:pPr algn="l">
              <a:lnSpc>
                <a:spcPts val="3442"/>
              </a:lnSpc>
            </a:pPr>
          </a:p>
          <a:p>
            <a:pPr algn="l" marL="432643" indent="-216322" lvl="1">
              <a:lnSpc>
                <a:spcPts val="3442"/>
              </a:lnSpc>
              <a:buFont typeface="Arial"/>
              <a:buChar char="•"/>
            </a:pPr>
            <a:r>
              <a:rPr lang="en-US" sz="2868">
                <a:solidFill>
                  <a:srgbClr val="2E2E2E"/>
                </a:solidFill>
                <a:latin typeface="Lato"/>
                <a:ea typeface="Lato"/>
                <a:cs typeface="Lato"/>
                <a:sym typeface="Lato"/>
              </a:rPr>
              <a:t>Meggie_Doyle, Jaylan.Lakin, Granville_Kutch,  have the highest engagement rate among other followers</a:t>
            </a:r>
          </a:p>
          <a:p>
            <a:pPr algn="l" marL="432643" indent="-216322" lvl="1">
              <a:lnSpc>
                <a:spcPts val="3442"/>
              </a:lnSpc>
            </a:pPr>
          </a:p>
          <a:p>
            <a:pPr algn="l" marL="432643" indent="-216322" lvl="1">
              <a:lnSpc>
                <a:spcPts val="3442"/>
              </a:lnSpc>
              <a:buFont typeface="Arial"/>
              <a:buChar char="•"/>
            </a:pPr>
            <a:r>
              <a:rPr lang="en-US" sz="2868">
                <a:solidFill>
                  <a:srgbClr val="2E2E2E"/>
                </a:solidFill>
                <a:latin typeface="Lato"/>
                <a:ea typeface="Lato"/>
                <a:cs typeface="Lato"/>
                <a:sym typeface="Lato"/>
              </a:rPr>
              <a:t>High-engagement users often maintain regular interactions, increasing the likelihood of spreading brand messages organically and boosting credibility.</a:t>
            </a:r>
          </a:p>
          <a:p>
            <a:pPr algn="l" marL="432643" indent="-216322" lvl="1">
              <a:lnSpc>
                <a:spcPts val="3442"/>
              </a:lnSpc>
            </a:pPr>
          </a:p>
          <a:p>
            <a:pPr algn="l" marL="432643" indent="-216322" lvl="1">
              <a:lnSpc>
                <a:spcPts val="3442"/>
              </a:lnSpc>
            </a:pPr>
          </a:p>
          <a:p>
            <a:pPr algn="l" marL="432643" indent="-216322" lvl="1">
              <a:lnSpc>
                <a:spcPts val="3442"/>
              </a:lnSpc>
            </a:pPr>
            <a:r>
              <a:rPr lang="en-US" sz="2868">
                <a:solidFill>
                  <a:srgbClr val="2E2E2E"/>
                </a:solidFill>
                <a:latin typeface="Lato"/>
                <a:ea typeface="Lato"/>
                <a:cs typeface="Lato"/>
                <a:sym typeface="Lato"/>
              </a:rPr>
              <a:t>Rewards/ Inceintive to Inactive users:-</a:t>
            </a:r>
          </a:p>
          <a:p>
            <a:pPr algn="l" marL="432643" indent="-216322" lvl="1">
              <a:lnSpc>
                <a:spcPts val="3442"/>
              </a:lnSpc>
            </a:pPr>
          </a:p>
          <a:p>
            <a:pPr algn="l" marL="432643" indent="-216322" lvl="1">
              <a:lnSpc>
                <a:spcPts val="3442"/>
              </a:lnSpc>
              <a:buFont typeface="Arial"/>
              <a:buChar char="•"/>
            </a:pPr>
            <a:r>
              <a:rPr lang="en-US" sz="2868">
                <a:solidFill>
                  <a:srgbClr val="2E2E2E"/>
                </a:solidFill>
                <a:latin typeface="Lato"/>
                <a:ea typeface="Lato"/>
                <a:cs typeface="Lato"/>
                <a:sym typeface="Lato"/>
              </a:rPr>
              <a:t>Enter active users into a monthly raffle to win rewards such as gift cards, brand merchandise, or premium subscriptions.</a:t>
            </a:r>
          </a:p>
          <a:p>
            <a:pPr algn="l" marL="432643" indent="-216322" lvl="1">
              <a:lnSpc>
                <a:spcPts val="3442"/>
              </a:lnSpc>
            </a:pPr>
          </a:p>
          <a:p>
            <a:pPr algn="l" marL="432643" indent="-216322" lvl="1">
              <a:lnSpc>
                <a:spcPts val="3442"/>
              </a:lnSpc>
              <a:buFont typeface="Arial"/>
              <a:buChar char="•"/>
            </a:pPr>
            <a:r>
              <a:rPr lang="en-US" sz="2868">
                <a:solidFill>
                  <a:srgbClr val="2E2E2E"/>
                </a:solidFill>
                <a:latin typeface="Lato"/>
                <a:ea typeface="Lato"/>
                <a:cs typeface="Lato"/>
                <a:sym typeface="Lato"/>
              </a:rPr>
              <a:t>Create a points system or badges for engagement (likes, comments, shares) that users can redeem for perks like profile customization, exclusive filters, or even discounts with partner brands</a:t>
            </a:r>
          </a:p>
          <a:p>
            <a:pPr algn="l" marL="432643" indent="-216322" lvl="1">
              <a:lnSpc>
                <a:spcPts val="3442"/>
              </a:lnSpc>
            </a:pPr>
          </a:p>
          <a:p>
            <a:pPr algn="l" marL="432643" indent="-216322" lvl="1">
              <a:lnSpc>
                <a:spcPts val="3442"/>
              </a:lnSpc>
            </a:pPr>
          </a:p>
          <a:p>
            <a:pPr algn="l" marL="432643" indent="-216322" lvl="1">
              <a:lnSpc>
                <a:spcPts val="3442"/>
              </a:lnSpc>
            </a:pPr>
          </a:p>
          <a:p>
            <a:pPr algn="l" marL="432643" indent="-216322" lvl="1">
              <a:lnSpc>
                <a:spcPts val="3442"/>
              </a:lnSpc>
            </a:pPr>
          </a:p>
          <a:p>
            <a:pPr algn="l" marL="432643" indent="-216322" lvl="1">
              <a:lnSpc>
                <a:spcPts val="3442"/>
              </a:lnSpc>
            </a:pPr>
          </a:p>
          <a:p>
            <a:pPr algn="l" marL="432643" indent="-216322" lvl="1">
              <a:lnSpc>
                <a:spcPts val="3442"/>
              </a:lnSpc>
            </a:pPr>
          </a:p>
          <a:p>
            <a:pPr algn="l" marL="432643" indent="-216322" lvl="1">
              <a:lnSpc>
                <a:spcPts val="3442"/>
              </a:lnSpc>
            </a:pPr>
          </a:p>
          <a:p>
            <a:pPr algn="l" marL="432643" indent="-216322" lvl="1">
              <a:lnSpc>
                <a:spcPts val="3442"/>
              </a:lnSpc>
            </a:pPr>
          </a:p>
          <a:p>
            <a:pPr algn="l" marL="432643" indent="-216322" lvl="1">
              <a:lnSpc>
                <a:spcPts val="3442"/>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0" y="0"/>
            <a:ext cx="18288000" cy="878967"/>
            <a:chOff x="0" y="0"/>
            <a:chExt cx="24384000" cy="1171956"/>
          </a:xfrm>
        </p:grpSpPr>
        <p:sp>
          <p:nvSpPr>
            <p:cNvPr name="Freeform 7" id="7"/>
            <p:cNvSpPr/>
            <p:nvPr/>
          </p:nvSpPr>
          <p:spPr>
            <a:xfrm flipH="false" flipV="false" rot="0">
              <a:off x="0" y="0"/>
              <a:ext cx="24384000" cy="1171924"/>
            </a:xfrm>
            <a:custGeom>
              <a:avLst/>
              <a:gdLst/>
              <a:ahLst/>
              <a:cxnLst/>
              <a:rect r="r" b="b" t="t" l="l"/>
              <a:pathLst>
                <a:path h="1171924" w="24384000">
                  <a:moveTo>
                    <a:pt x="0" y="0"/>
                  </a:moveTo>
                  <a:lnTo>
                    <a:pt x="24384000" y="0"/>
                  </a:lnTo>
                  <a:lnTo>
                    <a:pt x="24384000" y="1171924"/>
                  </a:lnTo>
                  <a:lnTo>
                    <a:pt x="0" y="1171924"/>
                  </a:lnTo>
                  <a:close/>
                </a:path>
              </a:pathLst>
            </a:custGeom>
            <a:solidFill>
              <a:srgbClr val="F9ECB8"/>
            </a:solidFill>
          </p:spPr>
        </p:sp>
        <p:sp>
          <p:nvSpPr>
            <p:cNvPr name="TextBox 8" id="8"/>
            <p:cNvSpPr txBox="true"/>
            <p:nvPr/>
          </p:nvSpPr>
          <p:spPr>
            <a:xfrm>
              <a:off x="0" y="-9525"/>
              <a:ext cx="24384000"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Conclusion</a:t>
              </a:r>
            </a:p>
          </p:txBody>
        </p:sp>
      </p:grpSp>
      <p:sp>
        <p:nvSpPr>
          <p:cNvPr name="TextBox 9" id="9"/>
          <p:cNvSpPr txBox="true"/>
          <p:nvPr/>
        </p:nvSpPr>
        <p:spPr>
          <a:xfrm rot="0">
            <a:off x="1104225" y="3038061"/>
            <a:ext cx="16079550" cy="3438525"/>
          </a:xfrm>
          <a:prstGeom prst="rect">
            <a:avLst/>
          </a:prstGeom>
        </p:spPr>
        <p:txBody>
          <a:bodyPr anchor="t" rtlCol="false" tIns="0" lIns="0" bIns="0" rIns="0">
            <a:spAutoFit/>
          </a:bodyPr>
          <a:lstStyle/>
          <a:p>
            <a:pPr algn="l">
              <a:lnSpc>
                <a:spcPts val="3375"/>
              </a:lnSpc>
            </a:pPr>
            <a:r>
              <a:rPr lang="en-US" sz="2812">
                <a:solidFill>
                  <a:srgbClr val="2E2E2E"/>
                </a:solidFill>
                <a:latin typeface="Lato"/>
                <a:ea typeface="Lato"/>
                <a:cs typeface="Lato"/>
                <a:sym typeface="Lato"/>
              </a:rPr>
              <a:t>Content centered around popular themes like "Smile, Beach, Party, Fun, Food, and Concert" resonates well with audiences, making it ideal for both organic posts and targeted ads to attract lifestyle and leisure-focused users. Incorporating top-performing hashtags (#Photography, #Landscapes, #Beach, and #Stunning) will further enhance visibility, tapping into a broader audience interested in these themes. Collaborating with high-engagement influencers such as Meggie_Doyle, Jaylan.Lakin, and Granville_Kutch will amplify our reach authentically, as their strong follower interactions increase credibility and encourage organic sharing. Finally, implementing rewards and incentives like raffles and a points-based system will re-engage inactive users, motivating them to participate more frequently.</a:t>
            </a: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588329" y="2113980"/>
            <a:ext cx="2878700" cy="6059040"/>
            <a:chOff x="0" y="0"/>
            <a:chExt cx="758176" cy="1595797"/>
          </a:xfrm>
        </p:grpSpPr>
        <p:sp>
          <p:nvSpPr>
            <p:cNvPr name="Freeform 3" id="3"/>
            <p:cNvSpPr/>
            <p:nvPr/>
          </p:nvSpPr>
          <p:spPr>
            <a:xfrm flipH="false" flipV="false" rot="0">
              <a:off x="0" y="0"/>
              <a:ext cx="758176" cy="1595797"/>
            </a:xfrm>
            <a:custGeom>
              <a:avLst/>
              <a:gdLst/>
              <a:ahLst/>
              <a:cxnLst/>
              <a:rect r="r" b="b" t="t" l="l"/>
              <a:pathLst>
                <a:path h="1595797" w="758176">
                  <a:moveTo>
                    <a:pt x="0" y="0"/>
                  </a:moveTo>
                  <a:lnTo>
                    <a:pt x="758176" y="0"/>
                  </a:lnTo>
                  <a:lnTo>
                    <a:pt x="758176" y="1595797"/>
                  </a:lnTo>
                  <a:lnTo>
                    <a:pt x="0" y="1595797"/>
                  </a:lnTo>
                  <a:close/>
                </a:path>
              </a:pathLst>
            </a:custGeom>
            <a:solidFill>
              <a:srgbClr val="FFC2CA"/>
            </a:solidFill>
          </p:spPr>
        </p:sp>
        <p:sp>
          <p:nvSpPr>
            <p:cNvPr name="TextBox 4" id="4"/>
            <p:cNvSpPr txBox="true"/>
            <p:nvPr/>
          </p:nvSpPr>
          <p:spPr>
            <a:xfrm>
              <a:off x="0" y="-38100"/>
              <a:ext cx="758176" cy="1633897"/>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4457504" y="3931505"/>
            <a:ext cx="7653319" cy="1708154"/>
          </a:xfrm>
          <a:prstGeom prst="rect">
            <a:avLst/>
          </a:prstGeom>
        </p:spPr>
        <p:txBody>
          <a:bodyPr anchor="t" rtlCol="false" tIns="0" lIns="0" bIns="0" rIns="0">
            <a:spAutoFit/>
          </a:bodyPr>
          <a:lstStyle/>
          <a:p>
            <a:pPr algn="l">
              <a:lnSpc>
                <a:spcPts val="13999"/>
              </a:lnSpc>
            </a:pPr>
            <a:r>
              <a:rPr lang="en-US" b="true" sz="9999" u="sng">
                <a:solidFill>
                  <a:srgbClr val="2E2E2E"/>
                </a:solidFill>
                <a:latin typeface="Lato Bold"/>
                <a:ea typeface="Lato Bold"/>
                <a:cs typeface="Lato Bold"/>
                <a:sym typeface="Lato Bold"/>
              </a:rPr>
              <a:t>Thank You</a:t>
            </a:r>
          </a:p>
        </p:txBody>
      </p:sp>
      <p:grpSp>
        <p:nvGrpSpPr>
          <p:cNvPr name="Group 6" id="6"/>
          <p:cNvGrpSpPr/>
          <p:nvPr/>
        </p:nvGrpSpPr>
        <p:grpSpPr>
          <a:xfrm rot="0">
            <a:off x="17259300" y="3803885"/>
            <a:ext cx="1028700" cy="5454415"/>
            <a:chOff x="0" y="0"/>
            <a:chExt cx="270933" cy="1436554"/>
          </a:xfrm>
        </p:grpSpPr>
        <p:sp>
          <p:nvSpPr>
            <p:cNvPr name="Freeform 7" id="7"/>
            <p:cNvSpPr/>
            <p:nvPr/>
          </p:nvSpPr>
          <p:spPr>
            <a:xfrm flipH="false" flipV="false" rot="0">
              <a:off x="0" y="0"/>
              <a:ext cx="270933" cy="1436554"/>
            </a:xfrm>
            <a:custGeom>
              <a:avLst/>
              <a:gdLst/>
              <a:ahLst/>
              <a:cxnLst/>
              <a:rect r="r" b="b" t="t" l="l"/>
              <a:pathLst>
                <a:path h="1436554" w="270933">
                  <a:moveTo>
                    <a:pt x="0" y="0"/>
                  </a:moveTo>
                  <a:lnTo>
                    <a:pt x="270933" y="0"/>
                  </a:lnTo>
                  <a:lnTo>
                    <a:pt x="270933" y="1436554"/>
                  </a:lnTo>
                  <a:lnTo>
                    <a:pt x="0" y="1436554"/>
                  </a:lnTo>
                  <a:close/>
                </a:path>
              </a:pathLst>
            </a:custGeom>
            <a:solidFill>
              <a:srgbClr val="FFC2CA"/>
            </a:solidFill>
          </p:spPr>
        </p:sp>
        <p:sp>
          <p:nvSpPr>
            <p:cNvPr name="TextBox 8" id="8"/>
            <p:cNvSpPr txBox="true"/>
            <p:nvPr/>
          </p:nvSpPr>
          <p:spPr>
            <a:xfrm>
              <a:off x="0" y="-38100"/>
              <a:ext cx="270933" cy="1474654"/>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6625125" y="7264696"/>
            <a:ext cx="3617232" cy="316230"/>
          </a:xfrm>
          <a:prstGeom prst="rect">
            <a:avLst/>
          </a:prstGeom>
        </p:spPr>
        <p:txBody>
          <a:bodyPr anchor="t" rtlCol="false" tIns="0" lIns="0" bIns="0" rIns="0">
            <a:spAutoFit/>
          </a:bodyPr>
          <a:lstStyle/>
          <a:p>
            <a:pPr algn="l">
              <a:lnSpc>
                <a:spcPts val="2520"/>
              </a:lnSpc>
            </a:pPr>
            <a:r>
              <a:rPr lang="en-US" sz="1800">
                <a:solidFill>
                  <a:srgbClr val="504C44"/>
                </a:solidFill>
                <a:latin typeface="Lato"/>
                <a:ea typeface="Lato"/>
                <a:cs typeface="Lato"/>
                <a:sym typeface="Lato"/>
              </a:rPr>
              <a:t>prashantsharma272002@gmail.com</a:t>
            </a:r>
          </a:p>
        </p:txBody>
      </p:sp>
      <p:sp>
        <p:nvSpPr>
          <p:cNvPr name="TextBox 10" id="10"/>
          <p:cNvSpPr txBox="true"/>
          <p:nvPr/>
        </p:nvSpPr>
        <p:spPr>
          <a:xfrm rot="0">
            <a:off x="6625125" y="7856790"/>
            <a:ext cx="3357621" cy="316230"/>
          </a:xfrm>
          <a:prstGeom prst="rect">
            <a:avLst/>
          </a:prstGeom>
        </p:spPr>
        <p:txBody>
          <a:bodyPr anchor="t" rtlCol="false" tIns="0" lIns="0" bIns="0" rIns="0">
            <a:spAutoFit/>
          </a:bodyPr>
          <a:lstStyle/>
          <a:p>
            <a:pPr algn="l">
              <a:lnSpc>
                <a:spcPts val="2520"/>
              </a:lnSpc>
            </a:pPr>
            <a:r>
              <a:rPr lang="en-US" sz="1800">
                <a:solidFill>
                  <a:srgbClr val="504C44"/>
                </a:solidFill>
                <a:latin typeface="Lato"/>
                <a:ea typeface="Lato"/>
                <a:cs typeface="Lato"/>
                <a:sym typeface="Lato"/>
              </a:rPr>
              <a:t>www.newtonschool.com</a:t>
            </a:r>
          </a:p>
        </p:txBody>
      </p:sp>
      <p:sp>
        <p:nvSpPr>
          <p:cNvPr name="TextBox 11" id="11"/>
          <p:cNvSpPr txBox="true"/>
          <p:nvPr/>
        </p:nvSpPr>
        <p:spPr>
          <a:xfrm rot="0">
            <a:off x="873690" y="9191625"/>
            <a:ext cx="2850396" cy="490841"/>
          </a:xfrm>
          <a:prstGeom prst="rect">
            <a:avLst/>
          </a:prstGeom>
        </p:spPr>
        <p:txBody>
          <a:bodyPr anchor="t" rtlCol="false" tIns="0" lIns="0" bIns="0" rIns="0">
            <a:spAutoFit/>
          </a:bodyPr>
          <a:lstStyle/>
          <a:p>
            <a:pPr algn="l">
              <a:lnSpc>
                <a:spcPts val="3920"/>
              </a:lnSpc>
            </a:pPr>
            <a:r>
              <a:rPr lang="en-US" sz="2800" b="true">
                <a:solidFill>
                  <a:srgbClr val="2E2E2E"/>
                </a:solidFill>
                <a:latin typeface="Lato Bold"/>
                <a:ea typeface="Lato Bold"/>
                <a:cs typeface="Lato Bold"/>
                <a:sym typeface="Lato Bold"/>
              </a:rPr>
              <a:t>December 2024</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C2CA"/>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943124" y="7771656"/>
            <a:ext cx="442764" cy="442764"/>
            <a:chOff x="0" y="0"/>
            <a:chExt cx="590352" cy="590352"/>
          </a:xfrm>
        </p:grpSpPr>
        <p:sp>
          <p:nvSpPr>
            <p:cNvPr name="Freeform 8" id="8"/>
            <p:cNvSpPr/>
            <p:nvPr/>
          </p:nvSpPr>
          <p:spPr>
            <a:xfrm flipH="false" flipV="false" rot="0">
              <a:off x="0" y="0"/>
              <a:ext cx="590296" cy="590296"/>
            </a:xfrm>
            <a:custGeom>
              <a:avLst/>
              <a:gdLst/>
              <a:ahLst/>
              <a:cxnLst/>
              <a:rect r="r" b="b" t="t" l="l"/>
              <a:pathLst>
                <a:path h="590296" w="590296">
                  <a:moveTo>
                    <a:pt x="0" y="295148"/>
                  </a:moveTo>
                  <a:cubicBezTo>
                    <a:pt x="0" y="132207"/>
                    <a:pt x="132207" y="0"/>
                    <a:pt x="295148" y="0"/>
                  </a:cubicBezTo>
                  <a:cubicBezTo>
                    <a:pt x="297053" y="0"/>
                    <a:pt x="298958" y="889"/>
                    <a:pt x="300101" y="2413"/>
                  </a:cubicBezTo>
                  <a:lnTo>
                    <a:pt x="295148" y="6350"/>
                  </a:lnTo>
                  <a:lnTo>
                    <a:pt x="295148" y="0"/>
                  </a:lnTo>
                  <a:lnTo>
                    <a:pt x="295148" y="6350"/>
                  </a:lnTo>
                  <a:lnTo>
                    <a:pt x="295148" y="0"/>
                  </a:lnTo>
                  <a:cubicBezTo>
                    <a:pt x="458216" y="0"/>
                    <a:pt x="590296" y="132207"/>
                    <a:pt x="590296" y="295148"/>
                  </a:cubicBezTo>
                  <a:cubicBezTo>
                    <a:pt x="590296" y="297561"/>
                    <a:pt x="588899" y="299720"/>
                    <a:pt x="586740" y="300863"/>
                  </a:cubicBezTo>
                  <a:lnTo>
                    <a:pt x="583946" y="295148"/>
                  </a:lnTo>
                  <a:lnTo>
                    <a:pt x="590296" y="295148"/>
                  </a:lnTo>
                  <a:cubicBezTo>
                    <a:pt x="590296" y="458216"/>
                    <a:pt x="458089" y="590296"/>
                    <a:pt x="295148" y="590296"/>
                  </a:cubicBezTo>
                  <a:lnTo>
                    <a:pt x="295148" y="583946"/>
                  </a:lnTo>
                  <a:lnTo>
                    <a:pt x="295148" y="577596"/>
                  </a:lnTo>
                  <a:lnTo>
                    <a:pt x="295148" y="583946"/>
                  </a:lnTo>
                  <a:lnTo>
                    <a:pt x="295148" y="590296"/>
                  </a:lnTo>
                  <a:cubicBezTo>
                    <a:pt x="132207" y="590296"/>
                    <a:pt x="0" y="458216"/>
                    <a:pt x="0" y="295148"/>
                  </a:cubicBezTo>
                  <a:lnTo>
                    <a:pt x="6350" y="295148"/>
                  </a:lnTo>
                  <a:lnTo>
                    <a:pt x="0" y="295148"/>
                  </a:lnTo>
                  <a:moveTo>
                    <a:pt x="12700" y="295148"/>
                  </a:moveTo>
                  <a:lnTo>
                    <a:pt x="6350" y="295148"/>
                  </a:lnTo>
                  <a:lnTo>
                    <a:pt x="12700" y="295148"/>
                  </a:lnTo>
                  <a:cubicBezTo>
                    <a:pt x="12700" y="451104"/>
                    <a:pt x="139192" y="577596"/>
                    <a:pt x="295148" y="577596"/>
                  </a:cubicBezTo>
                  <a:cubicBezTo>
                    <a:pt x="298704" y="577596"/>
                    <a:pt x="301498" y="580390"/>
                    <a:pt x="301498" y="583946"/>
                  </a:cubicBezTo>
                  <a:cubicBezTo>
                    <a:pt x="301498" y="587502"/>
                    <a:pt x="298704" y="590296"/>
                    <a:pt x="295148" y="590296"/>
                  </a:cubicBezTo>
                  <a:cubicBezTo>
                    <a:pt x="291592" y="590296"/>
                    <a:pt x="288798" y="587502"/>
                    <a:pt x="288798" y="583946"/>
                  </a:cubicBezTo>
                  <a:cubicBezTo>
                    <a:pt x="288798" y="580390"/>
                    <a:pt x="291592" y="577596"/>
                    <a:pt x="295148" y="577596"/>
                  </a:cubicBezTo>
                  <a:cubicBezTo>
                    <a:pt x="451104" y="577596"/>
                    <a:pt x="577596" y="451104"/>
                    <a:pt x="577596" y="295148"/>
                  </a:cubicBezTo>
                  <a:cubicBezTo>
                    <a:pt x="577596" y="292735"/>
                    <a:pt x="578993" y="290576"/>
                    <a:pt x="581152" y="289433"/>
                  </a:cubicBezTo>
                  <a:lnTo>
                    <a:pt x="583946" y="295148"/>
                  </a:lnTo>
                  <a:lnTo>
                    <a:pt x="577596" y="295148"/>
                  </a:lnTo>
                  <a:cubicBezTo>
                    <a:pt x="577596" y="139192"/>
                    <a:pt x="451231" y="12700"/>
                    <a:pt x="295148" y="12700"/>
                  </a:cubicBezTo>
                  <a:cubicBezTo>
                    <a:pt x="293243" y="12700"/>
                    <a:pt x="291338" y="11811"/>
                    <a:pt x="290195" y="10287"/>
                  </a:cubicBezTo>
                  <a:lnTo>
                    <a:pt x="295148" y="6350"/>
                  </a:lnTo>
                  <a:lnTo>
                    <a:pt x="295148" y="12700"/>
                  </a:lnTo>
                  <a:cubicBezTo>
                    <a:pt x="139192" y="12700"/>
                    <a:pt x="12700" y="139192"/>
                    <a:pt x="12700" y="295148"/>
                  </a:cubicBezTo>
                  <a:close/>
                </a:path>
              </a:pathLst>
            </a:custGeom>
            <a:solidFill>
              <a:srgbClr val="FFFFFF"/>
            </a:solidFill>
          </p:spPr>
        </p:sp>
      </p:grpSp>
      <p:sp>
        <p:nvSpPr>
          <p:cNvPr name="TextBox 9" id="9"/>
          <p:cNvSpPr txBox="true"/>
          <p:nvPr/>
        </p:nvSpPr>
        <p:spPr>
          <a:xfrm rot="0">
            <a:off x="0" y="165141"/>
            <a:ext cx="11246510" cy="10121859"/>
          </a:xfrm>
          <a:prstGeom prst="rect">
            <a:avLst/>
          </a:prstGeom>
        </p:spPr>
        <p:txBody>
          <a:bodyPr anchor="t" rtlCol="false" tIns="0" lIns="0" bIns="0" rIns="0">
            <a:spAutoFit/>
          </a:bodyPr>
          <a:lstStyle/>
          <a:p>
            <a:pPr algn="l">
              <a:lnSpc>
                <a:spcPts val="2680"/>
              </a:lnSpc>
            </a:pPr>
            <a:r>
              <a:rPr lang="en-US" b="true" sz="2233">
                <a:solidFill>
                  <a:srgbClr val="2E2E2E"/>
                </a:solidFill>
                <a:latin typeface="Lato Bold"/>
                <a:ea typeface="Lato Bold"/>
                <a:cs typeface="Lato Bold"/>
                <a:sym typeface="Lato Bold"/>
              </a:rPr>
              <a:t>About Instagram:-</a:t>
            </a:r>
          </a:p>
          <a:p>
            <a:pPr algn="l">
              <a:lnSpc>
                <a:spcPts val="2680"/>
              </a:lnSpc>
            </a:pPr>
          </a:p>
          <a:p>
            <a:pPr algn="l" marL="482205" indent="-241103" lvl="1">
              <a:lnSpc>
                <a:spcPts val="2680"/>
              </a:lnSpc>
              <a:buFont typeface="Arial"/>
              <a:buChar char="•"/>
            </a:pPr>
            <a:r>
              <a:rPr lang="en-US" sz="2233">
                <a:solidFill>
                  <a:srgbClr val="2E2E2E"/>
                </a:solidFill>
                <a:latin typeface="Lato"/>
                <a:ea typeface="Lato"/>
                <a:cs typeface="Lato"/>
                <a:sym typeface="Lato"/>
              </a:rPr>
              <a:t>Launched: October 6, 2010, by Kevin Systrom and Mike Krieger.</a:t>
            </a:r>
          </a:p>
          <a:p>
            <a:pPr algn="l" marL="482205" indent="-241103" lvl="1">
              <a:lnSpc>
                <a:spcPts val="2680"/>
              </a:lnSpc>
              <a:buFont typeface="Arial"/>
              <a:buChar char="•"/>
            </a:pPr>
            <a:r>
              <a:rPr lang="en-US" sz="2233">
                <a:solidFill>
                  <a:srgbClr val="2E2E2E"/>
                </a:solidFill>
                <a:latin typeface="Lato"/>
                <a:ea typeface="Lato"/>
                <a:cs typeface="Lato"/>
                <a:sym typeface="Lato"/>
              </a:rPr>
              <a:t>Acquired by Facebook: April 9, 2012.</a:t>
            </a:r>
          </a:p>
          <a:p>
            <a:pPr algn="l" marL="482205" indent="-241103" lvl="1">
              <a:lnSpc>
                <a:spcPts val="2680"/>
              </a:lnSpc>
              <a:buFont typeface="Arial"/>
              <a:buChar char="•"/>
            </a:pPr>
            <a:r>
              <a:rPr lang="en-US" sz="2233">
                <a:solidFill>
                  <a:srgbClr val="2E2E2E"/>
                </a:solidFill>
                <a:latin typeface="Lato"/>
                <a:ea typeface="Lato"/>
                <a:cs typeface="Lato"/>
                <a:sym typeface="Lato"/>
              </a:rPr>
              <a:t>Platform Type: Photo and video-sharing social media app.</a:t>
            </a:r>
          </a:p>
          <a:p>
            <a:pPr algn="l" marL="482205" indent="-241103" lvl="1">
              <a:lnSpc>
                <a:spcPts val="2680"/>
              </a:lnSpc>
              <a:buFont typeface="Arial"/>
              <a:buChar char="•"/>
            </a:pPr>
            <a:r>
              <a:rPr lang="en-US" sz="2233">
                <a:solidFill>
                  <a:srgbClr val="2E2E2E"/>
                </a:solidFill>
                <a:latin typeface="Lato"/>
                <a:ea typeface="Lato"/>
                <a:cs typeface="Lato"/>
                <a:sym typeface="Lato"/>
              </a:rPr>
              <a:t>Available On: iOS, Android, and web browsers.</a:t>
            </a:r>
          </a:p>
          <a:p>
            <a:pPr algn="l" marL="482205" indent="-241103" lvl="1">
              <a:lnSpc>
                <a:spcPts val="2680"/>
              </a:lnSpc>
              <a:buFont typeface="Arial"/>
              <a:buChar char="•"/>
            </a:pPr>
            <a:r>
              <a:rPr lang="en-US" sz="2233">
                <a:solidFill>
                  <a:srgbClr val="2E2E2E"/>
                </a:solidFill>
                <a:latin typeface="Lato"/>
                <a:ea typeface="Lato"/>
                <a:cs typeface="Lato"/>
                <a:sym typeface="Lato"/>
              </a:rPr>
              <a:t>User Base: Over 2 billion active users as of 2023.</a:t>
            </a:r>
          </a:p>
          <a:p>
            <a:pPr algn="l">
              <a:lnSpc>
                <a:spcPts val="2680"/>
              </a:lnSpc>
            </a:pPr>
          </a:p>
          <a:p>
            <a:pPr algn="l">
              <a:lnSpc>
                <a:spcPts val="2680"/>
              </a:lnSpc>
            </a:pPr>
            <a:r>
              <a:rPr lang="en-US" b="true" sz="2233">
                <a:solidFill>
                  <a:srgbClr val="2E2E2E"/>
                </a:solidFill>
                <a:latin typeface="Lato Bold"/>
                <a:ea typeface="Lato Bold"/>
                <a:cs typeface="Lato Bold"/>
                <a:sym typeface="Lato Bold"/>
              </a:rPr>
              <a:t>Main Features :</a:t>
            </a:r>
          </a:p>
          <a:p>
            <a:pPr algn="l">
              <a:lnSpc>
                <a:spcPts val="2680"/>
              </a:lnSpc>
            </a:pPr>
          </a:p>
          <a:p>
            <a:pPr algn="l" marL="482205" indent="-241103" lvl="1">
              <a:lnSpc>
                <a:spcPts val="2680"/>
              </a:lnSpc>
              <a:buFont typeface="Arial"/>
              <a:buChar char="•"/>
            </a:pPr>
            <a:r>
              <a:rPr lang="en-US" sz="2233">
                <a:solidFill>
                  <a:srgbClr val="2E2E2E"/>
                </a:solidFill>
                <a:latin typeface="Lato"/>
                <a:ea typeface="Lato"/>
                <a:cs typeface="Lato"/>
                <a:sym typeface="Lato"/>
              </a:rPr>
              <a:t>Feed: Stream of posts from accounts a user follows.</a:t>
            </a:r>
          </a:p>
          <a:p>
            <a:pPr algn="l" marL="482205" indent="-241103" lvl="1">
              <a:lnSpc>
                <a:spcPts val="2680"/>
              </a:lnSpc>
              <a:buFont typeface="Arial"/>
              <a:buChar char="•"/>
            </a:pPr>
            <a:r>
              <a:rPr lang="en-US" sz="2233">
                <a:solidFill>
                  <a:srgbClr val="2E2E2E"/>
                </a:solidFill>
                <a:latin typeface="Lato"/>
                <a:ea typeface="Lato"/>
                <a:cs typeface="Lato"/>
                <a:sym typeface="Lato"/>
              </a:rPr>
              <a:t>Stories: Temporary 24-hour photos or videos.</a:t>
            </a:r>
          </a:p>
          <a:p>
            <a:pPr algn="l" marL="482205" indent="-241103" lvl="1">
              <a:lnSpc>
                <a:spcPts val="2680"/>
              </a:lnSpc>
              <a:buFont typeface="Arial"/>
              <a:buChar char="•"/>
            </a:pPr>
            <a:r>
              <a:rPr lang="en-US" sz="2233">
                <a:solidFill>
                  <a:srgbClr val="2E2E2E"/>
                </a:solidFill>
                <a:latin typeface="Lato"/>
                <a:ea typeface="Lato"/>
                <a:cs typeface="Lato"/>
                <a:sym typeface="Lato"/>
              </a:rPr>
              <a:t>Reels: Short-form, TikTok-style videos.</a:t>
            </a:r>
          </a:p>
          <a:p>
            <a:pPr algn="l" marL="482205" indent="-241103" lvl="1">
              <a:lnSpc>
                <a:spcPts val="2680"/>
              </a:lnSpc>
              <a:buFont typeface="Arial"/>
              <a:buChar char="•"/>
            </a:pPr>
            <a:r>
              <a:rPr lang="en-US" sz="2233">
                <a:solidFill>
                  <a:srgbClr val="2E2E2E"/>
                </a:solidFill>
                <a:latin typeface="Lato"/>
                <a:ea typeface="Lato"/>
                <a:cs typeface="Lato"/>
                <a:sym typeface="Lato"/>
              </a:rPr>
              <a:t>Direct Messaging (DMs): Private communication between users.</a:t>
            </a:r>
          </a:p>
          <a:p>
            <a:pPr algn="l" marL="482205" indent="-241103" lvl="1">
              <a:lnSpc>
                <a:spcPts val="2680"/>
              </a:lnSpc>
              <a:buFont typeface="Arial"/>
              <a:buChar char="•"/>
            </a:pPr>
            <a:r>
              <a:rPr lang="en-US" sz="2233">
                <a:solidFill>
                  <a:srgbClr val="2E2E2E"/>
                </a:solidFill>
                <a:latin typeface="Lato"/>
                <a:ea typeface="Lato"/>
                <a:cs typeface="Lato"/>
                <a:sym typeface="Lato"/>
              </a:rPr>
              <a:t>Explore Page: Discover new content tailored to interests.</a:t>
            </a:r>
          </a:p>
          <a:p>
            <a:pPr algn="l" marL="482205" indent="-241103" lvl="1">
              <a:lnSpc>
                <a:spcPts val="2680"/>
              </a:lnSpc>
              <a:buFont typeface="Arial"/>
              <a:buChar char="•"/>
            </a:pPr>
            <a:r>
              <a:rPr lang="en-US" sz="2233">
                <a:solidFill>
                  <a:srgbClr val="2E2E2E"/>
                </a:solidFill>
                <a:latin typeface="Lato"/>
                <a:ea typeface="Lato"/>
                <a:cs typeface="Lato"/>
                <a:sym typeface="Lato"/>
              </a:rPr>
              <a:t>Shopping: In-app purchases from brands and creators.</a:t>
            </a:r>
          </a:p>
          <a:p>
            <a:pPr algn="l" marL="482205" indent="-241103" lvl="1">
              <a:lnSpc>
                <a:spcPts val="2680"/>
              </a:lnSpc>
              <a:buFont typeface="Arial"/>
              <a:buChar char="•"/>
            </a:pPr>
            <a:r>
              <a:rPr lang="en-US" sz="2233">
                <a:solidFill>
                  <a:srgbClr val="2E2E2E"/>
                </a:solidFill>
                <a:latin typeface="Lato"/>
                <a:ea typeface="Lato"/>
                <a:cs typeface="Lato"/>
                <a:sym typeface="Lato"/>
              </a:rPr>
              <a:t>IGTV: Long-form video content (now merged with Reels).</a:t>
            </a:r>
          </a:p>
          <a:p>
            <a:pPr algn="l">
              <a:lnSpc>
                <a:spcPts val="2680"/>
              </a:lnSpc>
            </a:pPr>
          </a:p>
          <a:p>
            <a:pPr algn="l">
              <a:lnSpc>
                <a:spcPts val="2680"/>
              </a:lnSpc>
            </a:pPr>
            <a:r>
              <a:rPr lang="en-US" b="true" sz="2233">
                <a:solidFill>
                  <a:srgbClr val="2E2E2E"/>
                </a:solidFill>
                <a:latin typeface="Lato Bold"/>
                <a:ea typeface="Lato Bold"/>
                <a:cs typeface="Lato Bold"/>
                <a:sym typeface="Lato Bold"/>
              </a:rPr>
              <a:t>Content Types:</a:t>
            </a:r>
          </a:p>
          <a:p>
            <a:pPr algn="l">
              <a:lnSpc>
                <a:spcPts val="2680"/>
              </a:lnSpc>
            </a:pPr>
          </a:p>
          <a:p>
            <a:pPr algn="l" marL="482205" indent="-241103" lvl="1">
              <a:lnSpc>
                <a:spcPts val="2680"/>
              </a:lnSpc>
              <a:buFont typeface="Arial"/>
              <a:buChar char="•"/>
            </a:pPr>
            <a:r>
              <a:rPr lang="en-US" sz="2233">
                <a:solidFill>
                  <a:srgbClr val="2E2E2E"/>
                </a:solidFill>
                <a:latin typeface="Lato"/>
                <a:ea typeface="Lato"/>
                <a:cs typeface="Lato"/>
                <a:sym typeface="Lato"/>
              </a:rPr>
              <a:t>Photos: Standard posts shared with captions.</a:t>
            </a:r>
          </a:p>
          <a:p>
            <a:pPr algn="l" marL="482205" indent="-241103" lvl="1">
              <a:lnSpc>
                <a:spcPts val="2680"/>
              </a:lnSpc>
              <a:buFont typeface="Arial"/>
              <a:buChar char="•"/>
            </a:pPr>
            <a:r>
              <a:rPr lang="en-US" sz="2233">
                <a:solidFill>
                  <a:srgbClr val="2E2E2E"/>
                </a:solidFill>
                <a:latin typeface="Lato"/>
                <a:ea typeface="Lato"/>
                <a:cs typeface="Lato"/>
                <a:sym typeface="Lato"/>
              </a:rPr>
              <a:t>Videos: Posts, Stories, Reels, and Live videos.</a:t>
            </a:r>
          </a:p>
          <a:p>
            <a:pPr algn="l" marL="482205" indent="-241103" lvl="1">
              <a:lnSpc>
                <a:spcPts val="2680"/>
              </a:lnSpc>
              <a:buFont typeface="Arial"/>
              <a:buChar char="•"/>
            </a:pPr>
            <a:r>
              <a:rPr lang="en-US" sz="2233">
                <a:solidFill>
                  <a:srgbClr val="2E2E2E"/>
                </a:solidFill>
                <a:latin typeface="Lato"/>
                <a:ea typeface="Lato"/>
                <a:cs typeface="Lato"/>
                <a:sym typeface="Lato"/>
              </a:rPr>
              <a:t>Carousel Posts: Multiple images or videos in a single post.</a:t>
            </a:r>
          </a:p>
          <a:p>
            <a:pPr algn="l" marL="482205" indent="-241103" lvl="1">
              <a:lnSpc>
                <a:spcPts val="2680"/>
              </a:lnSpc>
              <a:buFont typeface="Arial"/>
              <a:buChar char="•"/>
            </a:pPr>
            <a:r>
              <a:rPr lang="en-US" sz="2233">
                <a:solidFill>
                  <a:srgbClr val="2E2E2E"/>
                </a:solidFill>
                <a:latin typeface="Lato"/>
                <a:ea typeface="Lato"/>
                <a:cs typeface="Lato"/>
                <a:sym typeface="Lato"/>
              </a:rPr>
              <a:t>Hashtags: Used to categorize content and increase discoverability</a:t>
            </a:r>
          </a:p>
          <a:p>
            <a:pPr algn="l">
              <a:lnSpc>
                <a:spcPts val="2680"/>
              </a:lnSpc>
            </a:pPr>
          </a:p>
          <a:p>
            <a:pPr algn="l">
              <a:lnSpc>
                <a:spcPts val="2680"/>
              </a:lnSpc>
            </a:pPr>
            <a:r>
              <a:rPr lang="en-US" b="true" sz="2233">
                <a:solidFill>
                  <a:srgbClr val="2E2E2E"/>
                </a:solidFill>
                <a:latin typeface="Lato Bold"/>
                <a:ea typeface="Lato Bold"/>
                <a:cs typeface="Lato Bold"/>
                <a:sym typeface="Lato Bold"/>
              </a:rPr>
              <a:t>Algorithm</a:t>
            </a:r>
            <a:r>
              <a:rPr lang="en-US" sz="2233">
                <a:solidFill>
                  <a:srgbClr val="2E2E2E"/>
                </a:solidFill>
                <a:latin typeface="Lato"/>
                <a:ea typeface="Lato"/>
                <a:cs typeface="Lato"/>
                <a:sym typeface="Lato"/>
              </a:rPr>
              <a:t>: </a:t>
            </a:r>
          </a:p>
          <a:p>
            <a:pPr algn="l" marL="482205" indent="-241103" lvl="1">
              <a:lnSpc>
                <a:spcPts val="2680"/>
              </a:lnSpc>
              <a:buFont typeface="Arial"/>
              <a:buChar char="•"/>
            </a:pPr>
            <a:r>
              <a:rPr lang="en-US" sz="2233">
                <a:solidFill>
                  <a:srgbClr val="2E2E2E"/>
                </a:solidFill>
                <a:latin typeface="Lato"/>
                <a:ea typeface="Lato"/>
                <a:cs typeface="Lato"/>
                <a:sym typeface="Lato"/>
              </a:rPr>
              <a:t>    Based on user interaction, preferences, and recency.</a:t>
            </a:r>
          </a:p>
          <a:p>
            <a:pPr algn="l">
              <a:lnSpc>
                <a:spcPts val="2680"/>
              </a:lnSpc>
            </a:pPr>
          </a:p>
          <a:p>
            <a:pPr algn="l">
              <a:lnSpc>
                <a:spcPts val="2680"/>
              </a:lnSpc>
            </a:pPr>
          </a:p>
          <a:p>
            <a:pPr algn="l">
              <a:lnSpc>
                <a:spcPts val="268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TextBox 6" id="6"/>
          <p:cNvSpPr txBox="true"/>
          <p:nvPr/>
        </p:nvSpPr>
        <p:spPr>
          <a:xfrm rot="0">
            <a:off x="0" y="-9525"/>
            <a:ext cx="11430000" cy="10553700"/>
          </a:xfrm>
          <a:prstGeom prst="rect">
            <a:avLst/>
          </a:prstGeom>
        </p:spPr>
        <p:txBody>
          <a:bodyPr anchor="t" rtlCol="false" tIns="0" lIns="0" bIns="0" rIns="0">
            <a:spAutoFit/>
          </a:bodyPr>
          <a:lstStyle/>
          <a:p>
            <a:pPr algn="l">
              <a:lnSpc>
                <a:spcPts val="2636"/>
              </a:lnSpc>
            </a:pPr>
          </a:p>
          <a:p>
            <a:pPr algn="l">
              <a:lnSpc>
                <a:spcPts val="2636"/>
              </a:lnSpc>
            </a:pPr>
            <a:r>
              <a:rPr lang="en-US" b="true" sz="2196">
                <a:solidFill>
                  <a:srgbClr val="2E2E2E"/>
                </a:solidFill>
                <a:latin typeface="Lato Bold"/>
                <a:ea typeface="Lato Bold"/>
                <a:cs typeface="Lato Bold"/>
                <a:sym typeface="Lato Bold"/>
              </a:rPr>
              <a:t>The Meta Marketing team :-</a:t>
            </a:r>
          </a:p>
          <a:p>
            <a:pPr algn="l">
              <a:lnSpc>
                <a:spcPts val="2554"/>
              </a:lnSpc>
            </a:pPr>
            <a:r>
              <a:rPr lang="en-US" b="true" sz="2129">
                <a:solidFill>
                  <a:srgbClr val="2E2E2E"/>
                </a:solidFill>
                <a:latin typeface="Lato Bold"/>
                <a:ea typeface="Lato Bold"/>
                <a:cs typeface="Lato Bold"/>
                <a:sym typeface="Lato Bold"/>
              </a:rPr>
              <a:t>Team Structure:</a:t>
            </a:r>
          </a:p>
          <a:p>
            <a:pPr algn="l" marL="459663" indent="-229831" lvl="1">
              <a:lnSpc>
                <a:spcPts val="2554"/>
              </a:lnSpc>
              <a:buFont typeface="Arial"/>
              <a:buChar char="•"/>
            </a:pPr>
            <a:r>
              <a:rPr lang="en-US" sz="2129">
                <a:solidFill>
                  <a:srgbClr val="2E2E2E"/>
                </a:solidFill>
                <a:latin typeface="Lato"/>
                <a:ea typeface="Lato"/>
                <a:cs typeface="Lato"/>
                <a:sym typeface="Lato"/>
              </a:rPr>
              <a:t>Product Marketing: Focus on the promotion of new features and products within Instagram.</a:t>
            </a:r>
          </a:p>
          <a:p>
            <a:pPr algn="l" marL="459663" indent="-229831" lvl="1">
              <a:lnSpc>
                <a:spcPts val="2554"/>
              </a:lnSpc>
              <a:buFont typeface="Arial"/>
              <a:buChar char="•"/>
            </a:pPr>
            <a:r>
              <a:rPr lang="en-US" sz="2129">
                <a:solidFill>
                  <a:srgbClr val="2E2E2E"/>
                </a:solidFill>
                <a:latin typeface="Lato"/>
                <a:ea typeface="Lato"/>
                <a:cs typeface="Lato"/>
                <a:sym typeface="Lato"/>
              </a:rPr>
              <a:t>Content Strategy: Develops campaigns, messaging, and creative content to engage users.</a:t>
            </a:r>
          </a:p>
          <a:p>
            <a:pPr algn="l" marL="459663" indent="-229831" lvl="1">
              <a:lnSpc>
                <a:spcPts val="2554"/>
              </a:lnSpc>
              <a:buFont typeface="Arial"/>
              <a:buChar char="•"/>
            </a:pPr>
            <a:r>
              <a:rPr lang="en-US" sz="2129">
                <a:solidFill>
                  <a:srgbClr val="2E2E2E"/>
                </a:solidFill>
                <a:latin typeface="Lato"/>
                <a:ea typeface="Lato"/>
                <a:cs typeface="Lato"/>
                <a:sym typeface="Lato"/>
              </a:rPr>
              <a:t>Community Management: Engages with Instagram's user base, responding to queries and fostering relationships.</a:t>
            </a:r>
          </a:p>
          <a:p>
            <a:pPr algn="l" marL="459663" indent="-229831" lvl="1">
              <a:lnSpc>
                <a:spcPts val="2554"/>
              </a:lnSpc>
              <a:buFont typeface="Arial"/>
              <a:buChar char="•"/>
            </a:pPr>
            <a:r>
              <a:rPr lang="en-US" sz="2129">
                <a:solidFill>
                  <a:srgbClr val="2E2E2E"/>
                </a:solidFill>
                <a:latin typeface="Lato"/>
                <a:ea typeface="Lato"/>
                <a:cs typeface="Lato"/>
                <a:sym typeface="Lato"/>
              </a:rPr>
              <a:t>Influencer Partnerships: Works with influencers to promote Instagram features and campaigns.</a:t>
            </a:r>
          </a:p>
          <a:p>
            <a:pPr algn="l" marL="459663" indent="-229831" lvl="1">
              <a:lnSpc>
                <a:spcPts val="2554"/>
              </a:lnSpc>
              <a:buFont typeface="Arial"/>
              <a:buChar char="•"/>
            </a:pPr>
            <a:r>
              <a:rPr lang="en-US" sz="2129">
                <a:solidFill>
                  <a:srgbClr val="2E2E2E"/>
                </a:solidFill>
                <a:latin typeface="Lato"/>
                <a:ea typeface="Lato"/>
                <a:cs typeface="Lato"/>
                <a:sym typeface="Lato"/>
              </a:rPr>
              <a:t>Brand Partnerships: Collaborates with brands to create advertising strategies and branded content on Instagram.</a:t>
            </a:r>
          </a:p>
          <a:p>
            <a:pPr algn="l" marL="459663" indent="-229831" lvl="1">
              <a:lnSpc>
                <a:spcPts val="2554"/>
              </a:lnSpc>
              <a:buFont typeface="Arial"/>
              <a:buChar char="•"/>
            </a:pPr>
            <a:r>
              <a:rPr lang="en-US" sz="2129">
                <a:solidFill>
                  <a:srgbClr val="2E2E2E"/>
                </a:solidFill>
                <a:latin typeface="Lato"/>
                <a:ea typeface="Lato"/>
                <a:cs typeface="Lato"/>
                <a:sym typeface="Lato"/>
              </a:rPr>
              <a:t>Data &amp; Analytics: Measures the success of marketing campaigns, tracks user engagement, and analyzes trends.</a:t>
            </a:r>
          </a:p>
          <a:p>
            <a:pPr algn="l" marL="459663" indent="-229831" lvl="1">
              <a:lnSpc>
                <a:spcPts val="2554"/>
              </a:lnSpc>
              <a:buFont typeface="Arial"/>
              <a:buChar char="•"/>
            </a:pPr>
            <a:r>
              <a:rPr lang="en-US" sz="2129">
                <a:solidFill>
                  <a:srgbClr val="2E2E2E"/>
                </a:solidFill>
                <a:latin typeface="Lato"/>
                <a:ea typeface="Lato"/>
                <a:cs typeface="Lato"/>
                <a:sym typeface="Lato"/>
              </a:rPr>
              <a:t>Public Relations (PR): Manages media relations, press releases, and public-facing communications for Instagram.</a:t>
            </a:r>
          </a:p>
          <a:p>
            <a:pPr algn="l">
              <a:lnSpc>
                <a:spcPts val="2636"/>
              </a:lnSpc>
            </a:pPr>
          </a:p>
          <a:p>
            <a:pPr algn="l">
              <a:lnSpc>
                <a:spcPts val="2636"/>
              </a:lnSpc>
            </a:pPr>
            <a:r>
              <a:rPr lang="en-US" b="true" sz="2196">
                <a:solidFill>
                  <a:srgbClr val="2E2E2E"/>
                </a:solidFill>
                <a:latin typeface="Lato Bold"/>
                <a:ea typeface="Lato Bold"/>
                <a:cs typeface="Lato Bold"/>
                <a:sym typeface="Lato Bold"/>
              </a:rPr>
              <a:t>Marketing Tactics:</a:t>
            </a:r>
          </a:p>
          <a:p>
            <a:pPr algn="l" marL="474269" indent="-237134" lvl="1">
              <a:lnSpc>
                <a:spcPts val="2636"/>
              </a:lnSpc>
              <a:buFont typeface="Arial"/>
              <a:buChar char="•"/>
            </a:pPr>
            <a:r>
              <a:rPr lang="en-US" sz="2196">
                <a:solidFill>
                  <a:srgbClr val="2E2E2E"/>
                </a:solidFill>
                <a:latin typeface="Lato"/>
                <a:ea typeface="Lato"/>
                <a:cs typeface="Lato"/>
                <a:sym typeface="Lato"/>
              </a:rPr>
              <a:t>Influencer Marketing: Partners with popular influencers to create organic and authentic content that resonates with target audiences.</a:t>
            </a:r>
          </a:p>
          <a:p>
            <a:pPr algn="l" marL="474269" indent="-237134" lvl="1">
              <a:lnSpc>
                <a:spcPts val="2636"/>
              </a:lnSpc>
              <a:buFont typeface="Arial"/>
              <a:buChar char="•"/>
            </a:pPr>
            <a:r>
              <a:rPr lang="en-US" sz="2196">
                <a:solidFill>
                  <a:srgbClr val="2E2E2E"/>
                </a:solidFill>
                <a:latin typeface="Lato"/>
                <a:ea typeface="Lato"/>
                <a:cs typeface="Lato"/>
                <a:sym typeface="Lato"/>
              </a:rPr>
              <a:t>Event Marketing: Organizes or sponsors events (such as Instagram Live, collaborations, or exclusive product launches) to promote engagement.</a:t>
            </a:r>
          </a:p>
          <a:p>
            <a:pPr algn="l" marL="474269" indent="-237134" lvl="1">
              <a:lnSpc>
                <a:spcPts val="2636"/>
              </a:lnSpc>
              <a:buFont typeface="Arial"/>
              <a:buChar char="•"/>
            </a:pPr>
            <a:r>
              <a:rPr lang="en-US" sz="2196">
                <a:solidFill>
                  <a:srgbClr val="2E2E2E"/>
                </a:solidFill>
                <a:latin typeface="Lato"/>
                <a:ea typeface="Lato"/>
                <a:cs typeface="Lato"/>
                <a:sym typeface="Lato"/>
              </a:rPr>
              <a:t>Hashtags &amp; Challenges: Promotes hashtag campaigns and viral challenges to encourage user-generated content.</a:t>
            </a:r>
          </a:p>
          <a:p>
            <a:pPr algn="l" marL="474269" indent="-237134" lvl="1">
              <a:lnSpc>
                <a:spcPts val="2636"/>
              </a:lnSpc>
              <a:buFont typeface="Arial"/>
              <a:buChar char="•"/>
            </a:pPr>
            <a:r>
              <a:rPr lang="en-US" sz="2196">
                <a:solidFill>
                  <a:srgbClr val="2E2E2E"/>
                </a:solidFill>
                <a:latin typeface="Lato"/>
                <a:ea typeface="Lato"/>
                <a:cs typeface="Lato"/>
                <a:sym typeface="Lato"/>
              </a:rPr>
              <a:t>Local &amp; Global Campaigns: Tailors campaigns to different geographic markets while maintaining a global brand identity.</a:t>
            </a:r>
          </a:p>
          <a:p>
            <a:pPr algn="l" marL="474269" indent="-237134" lvl="1">
              <a:lnSpc>
                <a:spcPts val="2636"/>
              </a:lnSpc>
              <a:buFont typeface="Arial"/>
              <a:buChar char="•"/>
            </a:pPr>
            <a:r>
              <a:rPr lang="en-US" sz="2196">
                <a:solidFill>
                  <a:srgbClr val="2E2E2E"/>
                </a:solidFill>
                <a:latin typeface="Lato"/>
                <a:ea typeface="Lato"/>
                <a:cs typeface="Lato"/>
                <a:sym typeface="Lato"/>
              </a:rPr>
              <a:t>User-Generated Content (UGC): Encourages users to share content that showcases Instagram's features, using it in broader campaigns.</a:t>
            </a:r>
          </a:p>
          <a:p>
            <a:pPr algn="l">
              <a:lnSpc>
                <a:spcPts val="2636"/>
              </a:lnSpc>
            </a:pPr>
          </a:p>
          <a:p>
            <a:pPr algn="l">
              <a:lnSpc>
                <a:spcPts val="2636"/>
              </a:lnSpc>
            </a:pPr>
            <a:r>
              <a:rPr lang="en-US" sz="2196">
                <a:solidFill>
                  <a:srgbClr val="2E2E2E"/>
                </a:solidFill>
                <a:latin typeface="Lato"/>
                <a:ea typeface="Lato"/>
                <a:cs typeface="Lato"/>
                <a:sym typeface="Lato"/>
              </a:rPr>
              <a:t>The Meta marketing team for Instagram works to enhance brand visibility, promote platform features, foster community engagement, and ensure monetization efforts align with both user needs and business goals</a:t>
            </a:r>
            <a:r>
              <a:rPr lang="en-US" b="true" sz="2196">
                <a:solidFill>
                  <a:srgbClr val="2E2E2E"/>
                </a:solidFill>
                <a:latin typeface="Lato Bold"/>
                <a:ea typeface="Lato Bold"/>
                <a:cs typeface="Lato Bold"/>
                <a:sym typeface="Lato Bold"/>
              </a:rPr>
              <a:t>.</a:t>
            </a:r>
          </a:p>
          <a:p>
            <a:pPr algn="l">
              <a:lnSpc>
                <a:spcPts val="2636"/>
              </a:lnSpc>
            </a:pPr>
          </a:p>
        </p:txBody>
      </p:sp>
      <p:sp>
        <p:nvSpPr>
          <p:cNvPr name="Freeform 7" id="7"/>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1" y="0"/>
            <a:ext cx="18287999" cy="954911"/>
            <a:chOff x="0" y="0"/>
            <a:chExt cx="24383998" cy="1273215"/>
          </a:xfrm>
        </p:grpSpPr>
        <p:sp>
          <p:nvSpPr>
            <p:cNvPr name="Freeform 7" id="7"/>
            <p:cNvSpPr/>
            <p:nvPr/>
          </p:nvSpPr>
          <p:spPr>
            <a:xfrm flipH="false" flipV="false" rot="0">
              <a:off x="0" y="0"/>
              <a:ext cx="24384000" cy="1273175"/>
            </a:xfrm>
            <a:custGeom>
              <a:avLst/>
              <a:gdLst/>
              <a:ahLst/>
              <a:cxnLst/>
              <a:rect r="r" b="b" t="t" l="l"/>
              <a:pathLst>
                <a:path h="1273175" w="24384000">
                  <a:moveTo>
                    <a:pt x="0" y="0"/>
                  </a:moveTo>
                  <a:lnTo>
                    <a:pt x="24384000" y="0"/>
                  </a:lnTo>
                  <a:lnTo>
                    <a:pt x="24384000" y="1273175"/>
                  </a:lnTo>
                  <a:lnTo>
                    <a:pt x="0" y="1273175"/>
                  </a:lnTo>
                  <a:close/>
                </a:path>
              </a:pathLst>
            </a:custGeom>
            <a:solidFill>
              <a:srgbClr val="FFC2CA"/>
            </a:solidFill>
          </p:spPr>
        </p:sp>
        <p:sp>
          <p:nvSpPr>
            <p:cNvPr name="TextBox 8" id="8"/>
            <p:cNvSpPr txBox="true"/>
            <p:nvPr/>
          </p:nvSpPr>
          <p:spPr>
            <a:xfrm>
              <a:off x="0" y="-219075"/>
              <a:ext cx="24383998" cy="1492290"/>
            </a:xfrm>
            <a:prstGeom prst="rect">
              <a:avLst/>
            </a:prstGeom>
          </p:spPr>
          <p:txBody>
            <a:bodyPr anchor="t" rtlCol="false" tIns="50800" lIns="50800" bIns="50800" rIns="50800"/>
            <a:lstStyle/>
            <a:p>
              <a:pPr algn="ctr">
                <a:lnSpc>
                  <a:spcPts val="7000"/>
                </a:lnSpc>
              </a:pPr>
              <a:r>
                <a:rPr lang="en-US" sz="4000" spc="476">
                  <a:solidFill>
                    <a:srgbClr val="2E2E2E"/>
                  </a:solidFill>
                  <a:latin typeface="Lato"/>
                  <a:ea typeface="Lato"/>
                  <a:cs typeface="Lato"/>
                  <a:sym typeface="Lato"/>
                </a:rPr>
                <a:t>Data Overview</a:t>
              </a:r>
            </a:p>
          </p:txBody>
        </p:sp>
      </p:grpSp>
      <p:grpSp>
        <p:nvGrpSpPr>
          <p:cNvPr name="Group 9" id="9"/>
          <p:cNvGrpSpPr/>
          <p:nvPr/>
        </p:nvGrpSpPr>
        <p:grpSpPr>
          <a:xfrm rot="0">
            <a:off x="758884" y="1962234"/>
            <a:ext cx="7814320" cy="8115679"/>
            <a:chOff x="0" y="0"/>
            <a:chExt cx="10419093" cy="10820905"/>
          </a:xfrm>
        </p:grpSpPr>
        <p:sp>
          <p:nvSpPr>
            <p:cNvPr name="Freeform 10" id="10"/>
            <p:cNvSpPr/>
            <p:nvPr/>
          </p:nvSpPr>
          <p:spPr>
            <a:xfrm flipH="false" flipV="false" rot="0">
              <a:off x="0" y="0"/>
              <a:ext cx="10419080" cy="10820908"/>
            </a:xfrm>
            <a:custGeom>
              <a:avLst/>
              <a:gdLst/>
              <a:ahLst/>
              <a:cxnLst/>
              <a:rect r="r" b="b" t="t" l="l"/>
              <a:pathLst>
                <a:path h="10820908" w="10419080">
                  <a:moveTo>
                    <a:pt x="0" y="1743710"/>
                  </a:moveTo>
                  <a:cubicBezTo>
                    <a:pt x="0" y="780669"/>
                    <a:pt x="780669" y="0"/>
                    <a:pt x="1743583" y="0"/>
                  </a:cubicBezTo>
                  <a:lnTo>
                    <a:pt x="8675497" y="0"/>
                  </a:lnTo>
                  <a:lnTo>
                    <a:pt x="8675497" y="10541"/>
                  </a:lnTo>
                  <a:lnTo>
                    <a:pt x="8675497" y="0"/>
                  </a:lnTo>
                  <a:cubicBezTo>
                    <a:pt x="9638411" y="0"/>
                    <a:pt x="10419080" y="780669"/>
                    <a:pt x="10419080" y="1743710"/>
                  </a:cubicBezTo>
                  <a:lnTo>
                    <a:pt x="10408539" y="1743710"/>
                  </a:lnTo>
                  <a:lnTo>
                    <a:pt x="10419080" y="1743710"/>
                  </a:lnTo>
                  <a:lnTo>
                    <a:pt x="10419080" y="9077198"/>
                  </a:lnTo>
                  <a:lnTo>
                    <a:pt x="10408539" y="9077198"/>
                  </a:lnTo>
                  <a:lnTo>
                    <a:pt x="10419080" y="9077198"/>
                  </a:lnTo>
                  <a:cubicBezTo>
                    <a:pt x="10419080" y="10040239"/>
                    <a:pt x="9638412" y="10820908"/>
                    <a:pt x="8675498" y="10820908"/>
                  </a:cubicBezTo>
                  <a:lnTo>
                    <a:pt x="8675498" y="10810367"/>
                  </a:lnTo>
                  <a:lnTo>
                    <a:pt x="8675498" y="10820908"/>
                  </a:lnTo>
                  <a:lnTo>
                    <a:pt x="1743583" y="10820908"/>
                  </a:lnTo>
                  <a:lnTo>
                    <a:pt x="1743583" y="10810367"/>
                  </a:lnTo>
                  <a:lnTo>
                    <a:pt x="1743583" y="10820908"/>
                  </a:lnTo>
                  <a:cubicBezTo>
                    <a:pt x="780669" y="10820908"/>
                    <a:pt x="0" y="10040239"/>
                    <a:pt x="0" y="9077198"/>
                  </a:cubicBezTo>
                  <a:lnTo>
                    <a:pt x="0" y="1743710"/>
                  </a:lnTo>
                  <a:lnTo>
                    <a:pt x="10541" y="1743710"/>
                  </a:lnTo>
                  <a:lnTo>
                    <a:pt x="0" y="1743710"/>
                  </a:lnTo>
                  <a:moveTo>
                    <a:pt x="21209" y="1743710"/>
                  </a:moveTo>
                  <a:lnTo>
                    <a:pt x="21209" y="9077198"/>
                  </a:lnTo>
                  <a:lnTo>
                    <a:pt x="10541" y="9077198"/>
                  </a:lnTo>
                  <a:lnTo>
                    <a:pt x="21082" y="9077198"/>
                  </a:lnTo>
                  <a:cubicBezTo>
                    <a:pt x="21082" y="10028555"/>
                    <a:pt x="792226" y="10799826"/>
                    <a:pt x="1743583" y="10799826"/>
                  </a:cubicBezTo>
                  <a:lnTo>
                    <a:pt x="8675497" y="10799826"/>
                  </a:lnTo>
                  <a:cubicBezTo>
                    <a:pt x="9626727" y="10799826"/>
                    <a:pt x="10397998" y="10028555"/>
                    <a:pt x="10397998" y="9077198"/>
                  </a:cubicBezTo>
                  <a:lnTo>
                    <a:pt x="10397998" y="1743710"/>
                  </a:lnTo>
                  <a:cubicBezTo>
                    <a:pt x="10397998" y="792353"/>
                    <a:pt x="9626854" y="21082"/>
                    <a:pt x="8675497" y="21082"/>
                  </a:cubicBezTo>
                  <a:lnTo>
                    <a:pt x="1743583" y="21082"/>
                  </a:lnTo>
                  <a:lnTo>
                    <a:pt x="1743583" y="10541"/>
                  </a:lnTo>
                  <a:lnTo>
                    <a:pt x="1743583" y="21082"/>
                  </a:lnTo>
                  <a:cubicBezTo>
                    <a:pt x="792353" y="21209"/>
                    <a:pt x="21209" y="792353"/>
                    <a:pt x="21209" y="1743710"/>
                  </a:cubicBezTo>
                  <a:close/>
                </a:path>
              </a:pathLst>
            </a:custGeom>
            <a:solidFill>
              <a:srgbClr val="FFC2CA"/>
            </a:solidFill>
          </p:spPr>
        </p:sp>
      </p:grpSp>
      <p:sp>
        <p:nvSpPr>
          <p:cNvPr name="TextBox 11" id="11"/>
          <p:cNvSpPr txBox="true"/>
          <p:nvPr/>
        </p:nvSpPr>
        <p:spPr>
          <a:xfrm rot="0">
            <a:off x="1232030" y="2279274"/>
            <a:ext cx="7065767" cy="7724775"/>
          </a:xfrm>
          <a:prstGeom prst="rect">
            <a:avLst/>
          </a:prstGeom>
        </p:spPr>
        <p:txBody>
          <a:bodyPr anchor="t" rtlCol="false" tIns="0" lIns="0" bIns="0" rIns="0">
            <a:spAutoFit/>
          </a:bodyPr>
          <a:lstStyle/>
          <a:p>
            <a:pPr algn="ctr">
              <a:lnSpc>
                <a:spcPts val="3375"/>
              </a:lnSpc>
            </a:pPr>
            <a:r>
              <a:rPr lang="en-US" sz="2812">
                <a:solidFill>
                  <a:srgbClr val="2E2E2E"/>
                </a:solidFill>
                <a:latin typeface="Lato"/>
                <a:ea typeface="Lato"/>
                <a:cs typeface="Lato"/>
                <a:sym typeface="Lato"/>
              </a:rPr>
              <a:t>Summary of Dataset:-</a:t>
            </a:r>
          </a:p>
          <a:p>
            <a:pPr algn="l">
              <a:lnSpc>
                <a:spcPts val="3375"/>
              </a:lnSpc>
            </a:pPr>
          </a:p>
          <a:p>
            <a:pPr algn="l" marL="424160" indent="-212080" lvl="1">
              <a:lnSpc>
                <a:spcPts val="3375"/>
              </a:lnSpc>
              <a:buFont typeface="Arial"/>
              <a:buChar char="•"/>
            </a:pPr>
            <a:r>
              <a:rPr lang="en-US" sz="2812">
                <a:solidFill>
                  <a:srgbClr val="2E2E2E"/>
                </a:solidFill>
                <a:latin typeface="Lato"/>
                <a:ea typeface="Lato"/>
                <a:cs typeface="Lato"/>
                <a:sym typeface="Lato"/>
              </a:rPr>
              <a:t>The dataset contains seven tables: photos, comments, likes, follows, tags, and photos_tags.</a:t>
            </a:r>
          </a:p>
          <a:p>
            <a:pPr algn="l" marL="424160" indent="-212080" lvl="1">
              <a:lnSpc>
                <a:spcPts val="3375"/>
              </a:lnSpc>
            </a:pPr>
          </a:p>
          <a:p>
            <a:pPr algn="l" marL="424160" indent="-212080" lvl="1">
              <a:lnSpc>
                <a:spcPts val="3375"/>
              </a:lnSpc>
              <a:buFont typeface="Arial"/>
              <a:buChar char="•"/>
            </a:pPr>
            <a:r>
              <a:rPr lang="en-US" sz="2812">
                <a:solidFill>
                  <a:srgbClr val="2E2E2E"/>
                </a:solidFill>
                <a:latin typeface="Lato"/>
                <a:ea typeface="Lato"/>
                <a:cs typeface="Lato"/>
                <a:sym typeface="Lato"/>
              </a:rPr>
              <a:t>The data illustrates user engagement levels on Instagram, encompassing photos shared by users, comments on these posts, tags, likes, and associated hashtags.</a:t>
            </a:r>
          </a:p>
          <a:p>
            <a:pPr algn="l" marL="424160" indent="-212080" lvl="1">
              <a:lnSpc>
                <a:spcPts val="3375"/>
              </a:lnSpc>
            </a:pPr>
          </a:p>
          <a:p>
            <a:pPr algn="l" marL="424160" indent="-212080" lvl="1">
              <a:lnSpc>
                <a:spcPts val="3375"/>
              </a:lnSpc>
              <a:buFont typeface="Arial"/>
              <a:buChar char="•"/>
            </a:pPr>
            <a:r>
              <a:rPr lang="en-US" sz="2812">
                <a:solidFill>
                  <a:srgbClr val="2E2E2E"/>
                </a:solidFill>
                <a:latin typeface="Lato"/>
                <a:ea typeface="Lato"/>
                <a:cs typeface="Lato"/>
                <a:sym typeface="Lato"/>
              </a:rPr>
              <a:t>The data also captures a detailed timeline, showing when photos were posted, the timing of likes and comments, and the specifics of associated hashtags.</a:t>
            </a:r>
          </a:p>
          <a:p>
            <a:pPr algn="l" marL="424160" indent="-212080" lvl="1">
              <a:lnSpc>
                <a:spcPts val="3375"/>
              </a:lnSpc>
            </a:pPr>
          </a:p>
          <a:p>
            <a:pPr algn="l" marL="424160" indent="-212080" lvl="1">
              <a:lnSpc>
                <a:spcPts val="3375"/>
              </a:lnSpc>
            </a:pPr>
          </a:p>
          <a:p>
            <a:pPr algn="l" marL="424160" indent="-212080" lvl="1">
              <a:lnSpc>
                <a:spcPts val="3375"/>
              </a:lnSpc>
            </a:pPr>
          </a:p>
        </p:txBody>
      </p:sp>
      <p:grpSp>
        <p:nvGrpSpPr>
          <p:cNvPr name="Group 12" id="12"/>
          <p:cNvGrpSpPr/>
          <p:nvPr/>
        </p:nvGrpSpPr>
        <p:grpSpPr>
          <a:xfrm rot="0">
            <a:off x="16132215" y="9708266"/>
            <a:ext cx="1982165" cy="578734"/>
            <a:chOff x="0" y="0"/>
            <a:chExt cx="2642887" cy="771645"/>
          </a:xfrm>
        </p:grpSpPr>
        <p:sp>
          <p:nvSpPr>
            <p:cNvPr name="Freeform 13" id="13"/>
            <p:cNvSpPr/>
            <p:nvPr/>
          </p:nvSpPr>
          <p:spPr>
            <a:xfrm flipH="false" flipV="false" rot="0">
              <a:off x="0" y="0"/>
              <a:ext cx="2642870" cy="771652"/>
            </a:xfrm>
            <a:custGeom>
              <a:avLst/>
              <a:gdLst/>
              <a:ahLst/>
              <a:cxnLst/>
              <a:rect r="r" b="b" t="t" l="l"/>
              <a:pathLst>
                <a:path h="771652" w="2642870">
                  <a:moveTo>
                    <a:pt x="0" y="0"/>
                  </a:moveTo>
                  <a:lnTo>
                    <a:pt x="2642870" y="0"/>
                  </a:lnTo>
                  <a:lnTo>
                    <a:pt x="2642870" y="771652"/>
                  </a:lnTo>
                  <a:lnTo>
                    <a:pt x="0" y="771652"/>
                  </a:lnTo>
                  <a:close/>
                </a:path>
              </a:pathLst>
            </a:custGeom>
            <a:solidFill>
              <a:srgbClr val="555555"/>
            </a:solidFill>
          </p:spPr>
        </p:sp>
      </p:grpSp>
      <p:grpSp>
        <p:nvGrpSpPr>
          <p:cNvPr name="Group 14" id="14"/>
          <p:cNvGrpSpPr/>
          <p:nvPr/>
        </p:nvGrpSpPr>
        <p:grpSpPr>
          <a:xfrm rot="0">
            <a:off x="9890826" y="1962234"/>
            <a:ext cx="7814320" cy="8115679"/>
            <a:chOff x="0" y="0"/>
            <a:chExt cx="10419093" cy="10820905"/>
          </a:xfrm>
        </p:grpSpPr>
        <p:sp>
          <p:nvSpPr>
            <p:cNvPr name="Freeform 15" id="15"/>
            <p:cNvSpPr/>
            <p:nvPr/>
          </p:nvSpPr>
          <p:spPr>
            <a:xfrm flipH="false" flipV="false" rot="0">
              <a:off x="0" y="0"/>
              <a:ext cx="10419080" cy="10820908"/>
            </a:xfrm>
            <a:custGeom>
              <a:avLst/>
              <a:gdLst/>
              <a:ahLst/>
              <a:cxnLst/>
              <a:rect r="r" b="b" t="t" l="l"/>
              <a:pathLst>
                <a:path h="10820908" w="10419080">
                  <a:moveTo>
                    <a:pt x="0" y="1743710"/>
                  </a:moveTo>
                  <a:cubicBezTo>
                    <a:pt x="0" y="780669"/>
                    <a:pt x="780669" y="0"/>
                    <a:pt x="1743583" y="0"/>
                  </a:cubicBezTo>
                  <a:lnTo>
                    <a:pt x="8675497" y="0"/>
                  </a:lnTo>
                  <a:lnTo>
                    <a:pt x="8675497" y="10541"/>
                  </a:lnTo>
                  <a:lnTo>
                    <a:pt x="8675497" y="0"/>
                  </a:lnTo>
                  <a:cubicBezTo>
                    <a:pt x="9638411" y="0"/>
                    <a:pt x="10419080" y="780669"/>
                    <a:pt x="10419080" y="1743710"/>
                  </a:cubicBezTo>
                  <a:lnTo>
                    <a:pt x="10408539" y="1743710"/>
                  </a:lnTo>
                  <a:lnTo>
                    <a:pt x="10419080" y="1743710"/>
                  </a:lnTo>
                  <a:lnTo>
                    <a:pt x="10419080" y="9077198"/>
                  </a:lnTo>
                  <a:lnTo>
                    <a:pt x="10408539" y="9077198"/>
                  </a:lnTo>
                  <a:lnTo>
                    <a:pt x="10419080" y="9077198"/>
                  </a:lnTo>
                  <a:cubicBezTo>
                    <a:pt x="10419080" y="10040239"/>
                    <a:pt x="9638412" y="10820908"/>
                    <a:pt x="8675498" y="10820908"/>
                  </a:cubicBezTo>
                  <a:lnTo>
                    <a:pt x="8675498" y="10810367"/>
                  </a:lnTo>
                  <a:lnTo>
                    <a:pt x="8675498" y="10820908"/>
                  </a:lnTo>
                  <a:lnTo>
                    <a:pt x="1743583" y="10820908"/>
                  </a:lnTo>
                  <a:lnTo>
                    <a:pt x="1743583" y="10810367"/>
                  </a:lnTo>
                  <a:lnTo>
                    <a:pt x="1743583" y="10820908"/>
                  </a:lnTo>
                  <a:cubicBezTo>
                    <a:pt x="780669" y="10820908"/>
                    <a:pt x="0" y="10040239"/>
                    <a:pt x="0" y="9077198"/>
                  </a:cubicBezTo>
                  <a:lnTo>
                    <a:pt x="0" y="1743710"/>
                  </a:lnTo>
                  <a:lnTo>
                    <a:pt x="10541" y="1743710"/>
                  </a:lnTo>
                  <a:lnTo>
                    <a:pt x="0" y="1743710"/>
                  </a:lnTo>
                  <a:moveTo>
                    <a:pt x="21209" y="1743710"/>
                  </a:moveTo>
                  <a:lnTo>
                    <a:pt x="21209" y="9077198"/>
                  </a:lnTo>
                  <a:lnTo>
                    <a:pt x="10541" y="9077198"/>
                  </a:lnTo>
                  <a:lnTo>
                    <a:pt x="21082" y="9077198"/>
                  </a:lnTo>
                  <a:cubicBezTo>
                    <a:pt x="21082" y="10028555"/>
                    <a:pt x="792226" y="10799826"/>
                    <a:pt x="1743583" y="10799826"/>
                  </a:cubicBezTo>
                  <a:lnTo>
                    <a:pt x="8675497" y="10799826"/>
                  </a:lnTo>
                  <a:cubicBezTo>
                    <a:pt x="9626727" y="10799826"/>
                    <a:pt x="10397998" y="10028555"/>
                    <a:pt x="10397998" y="9077198"/>
                  </a:cubicBezTo>
                  <a:lnTo>
                    <a:pt x="10397998" y="1743710"/>
                  </a:lnTo>
                  <a:cubicBezTo>
                    <a:pt x="10397998" y="792353"/>
                    <a:pt x="9626854" y="21082"/>
                    <a:pt x="8675497" y="21082"/>
                  </a:cubicBezTo>
                  <a:lnTo>
                    <a:pt x="1743583" y="21082"/>
                  </a:lnTo>
                  <a:lnTo>
                    <a:pt x="1743583" y="10541"/>
                  </a:lnTo>
                  <a:lnTo>
                    <a:pt x="1743583" y="21082"/>
                  </a:lnTo>
                  <a:cubicBezTo>
                    <a:pt x="792353" y="21209"/>
                    <a:pt x="21209" y="792353"/>
                    <a:pt x="21209" y="1743710"/>
                  </a:cubicBezTo>
                  <a:close/>
                </a:path>
              </a:pathLst>
            </a:custGeom>
            <a:solidFill>
              <a:srgbClr val="FFC2CA"/>
            </a:solidFill>
          </p:spPr>
        </p:sp>
      </p:grpSp>
      <p:sp>
        <p:nvSpPr>
          <p:cNvPr name="TextBox 16" id="16"/>
          <p:cNvSpPr txBox="true"/>
          <p:nvPr/>
        </p:nvSpPr>
        <p:spPr>
          <a:xfrm rot="0">
            <a:off x="10175882" y="2267405"/>
            <a:ext cx="7429886" cy="5867400"/>
          </a:xfrm>
          <a:prstGeom prst="rect">
            <a:avLst/>
          </a:prstGeom>
        </p:spPr>
        <p:txBody>
          <a:bodyPr anchor="t" rtlCol="false" tIns="0" lIns="0" bIns="0" rIns="0">
            <a:spAutoFit/>
          </a:bodyPr>
          <a:lstStyle/>
          <a:p>
            <a:pPr algn="ctr">
              <a:lnSpc>
                <a:spcPts val="3139"/>
              </a:lnSpc>
            </a:pPr>
            <a:r>
              <a:rPr lang="en-US" sz="2616">
                <a:solidFill>
                  <a:srgbClr val="2E2E2E"/>
                </a:solidFill>
                <a:latin typeface="Lato"/>
                <a:ea typeface="Lato"/>
                <a:cs typeface="Lato"/>
                <a:sym typeface="Lato"/>
              </a:rPr>
              <a:t>Significance of Data:-</a:t>
            </a:r>
          </a:p>
          <a:p>
            <a:pPr algn="l">
              <a:lnSpc>
                <a:spcPts val="3139"/>
              </a:lnSpc>
            </a:pPr>
          </a:p>
          <a:p>
            <a:pPr algn="l" marL="394610" indent="-197305" lvl="1">
              <a:lnSpc>
                <a:spcPts val="3139"/>
              </a:lnSpc>
              <a:buFont typeface="Arial"/>
              <a:buChar char="•"/>
            </a:pPr>
            <a:r>
              <a:rPr lang="en-US" sz="2616">
                <a:solidFill>
                  <a:srgbClr val="2E2E2E"/>
                </a:solidFill>
                <a:latin typeface="Lato"/>
                <a:ea typeface="Lato"/>
                <a:cs typeface="Lato"/>
                <a:sym typeface="Lato"/>
              </a:rPr>
              <a:t>By examining likes, comments, and follows, it helps identify the factors driving engagement and popularity of certain posts or accounts.</a:t>
            </a:r>
          </a:p>
          <a:p>
            <a:pPr algn="l" marL="394610" indent="-197305" lvl="1">
              <a:lnSpc>
                <a:spcPts val="3139"/>
              </a:lnSpc>
            </a:pPr>
          </a:p>
          <a:p>
            <a:pPr algn="l" marL="394610" indent="-197305" lvl="1">
              <a:lnSpc>
                <a:spcPts val="3139"/>
              </a:lnSpc>
              <a:buFont typeface="Arial"/>
              <a:buChar char="•"/>
            </a:pPr>
            <a:r>
              <a:rPr lang="en-US" sz="2616">
                <a:solidFill>
                  <a:srgbClr val="2E2E2E"/>
                </a:solidFill>
                <a:latin typeface="Lato"/>
                <a:ea typeface="Lato"/>
                <a:cs typeface="Lato"/>
                <a:sym typeface="Lato"/>
              </a:rPr>
              <a:t>By analyzing which photos, tags, and interactions are most popular, it supports targeted content creation that resonates with users.</a:t>
            </a:r>
          </a:p>
          <a:p>
            <a:pPr algn="l" marL="394610" indent="-197305" lvl="1">
              <a:lnSpc>
                <a:spcPts val="3139"/>
              </a:lnSpc>
            </a:pPr>
          </a:p>
          <a:p>
            <a:pPr algn="l" marL="394610" indent="-197305" lvl="1">
              <a:lnSpc>
                <a:spcPts val="3139"/>
              </a:lnSpc>
              <a:buFont typeface="Arial"/>
              <a:buChar char="•"/>
            </a:pPr>
            <a:r>
              <a:rPr lang="en-US" sz="2616">
                <a:solidFill>
                  <a:srgbClr val="2E2E2E"/>
                </a:solidFill>
                <a:latin typeface="Lato"/>
                <a:ea typeface="Lato"/>
                <a:cs typeface="Lato"/>
                <a:sym typeface="Lato"/>
              </a:rPr>
              <a:t>The comprehensive view of user behavior and engagement dynamics can help refine strategies for user retention, content scheduling, and increasing overall platform engagement.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5"/>
            <a:stretch>
              <a:fillRect l="0" t="0" r="0" b="0"/>
            </a:stretch>
          </a:blipFill>
        </p:spPr>
      </p:sp>
      <p:grpSp>
        <p:nvGrpSpPr>
          <p:cNvPr name="Group 7" id="7"/>
          <p:cNvGrpSpPr/>
          <p:nvPr/>
        </p:nvGrpSpPr>
        <p:grpSpPr>
          <a:xfrm rot="0">
            <a:off x="0" y="-43405"/>
            <a:ext cx="11429999" cy="882142"/>
            <a:chOff x="0" y="0"/>
            <a:chExt cx="15239998" cy="1176189"/>
          </a:xfrm>
        </p:grpSpPr>
        <p:sp>
          <p:nvSpPr>
            <p:cNvPr name="Freeform 8" id="8"/>
            <p:cNvSpPr/>
            <p:nvPr/>
          </p:nvSpPr>
          <p:spPr>
            <a:xfrm flipH="false" flipV="false" rot="0">
              <a:off x="0" y="0"/>
              <a:ext cx="15240000" cy="1176157"/>
            </a:xfrm>
            <a:custGeom>
              <a:avLst/>
              <a:gdLst/>
              <a:ahLst/>
              <a:cxnLst/>
              <a:rect r="r" b="b" t="t" l="l"/>
              <a:pathLst>
                <a:path h="1176157" w="15240000">
                  <a:moveTo>
                    <a:pt x="0" y="0"/>
                  </a:moveTo>
                  <a:lnTo>
                    <a:pt x="15240000" y="0"/>
                  </a:lnTo>
                  <a:lnTo>
                    <a:pt x="15240000" y="1176157"/>
                  </a:lnTo>
                  <a:lnTo>
                    <a:pt x="0" y="1176157"/>
                  </a:lnTo>
                  <a:close/>
                </a:path>
              </a:pathLst>
            </a:custGeom>
            <a:solidFill>
              <a:srgbClr val="FFC2CA"/>
            </a:solidFill>
          </p:spPr>
        </p:sp>
        <p:sp>
          <p:nvSpPr>
            <p:cNvPr name="TextBox 9" id="9"/>
            <p:cNvSpPr txBox="true"/>
            <p:nvPr/>
          </p:nvSpPr>
          <p:spPr>
            <a:xfrm>
              <a:off x="0" y="-171450"/>
              <a:ext cx="15239998" cy="1347639"/>
            </a:xfrm>
            <a:prstGeom prst="rect">
              <a:avLst/>
            </a:prstGeom>
          </p:spPr>
          <p:txBody>
            <a:bodyPr anchor="t" rtlCol="false" tIns="50800" lIns="50800" bIns="50800" rIns="50800"/>
            <a:lstStyle/>
            <a:p>
              <a:pPr algn="ctr">
                <a:lnSpc>
                  <a:spcPts val="6500"/>
                </a:lnSpc>
              </a:pPr>
              <a:r>
                <a:rPr lang="en-US" sz="4000" spc="476">
                  <a:solidFill>
                    <a:srgbClr val="2E2E2E"/>
                  </a:solidFill>
                  <a:latin typeface="Lato"/>
                  <a:ea typeface="Lato"/>
                  <a:cs typeface="Lato"/>
                  <a:sym typeface="Lato"/>
                </a:rPr>
                <a:t>Methodology</a:t>
              </a:r>
            </a:p>
          </p:txBody>
        </p:sp>
      </p:grpSp>
      <p:grpSp>
        <p:nvGrpSpPr>
          <p:cNvPr name="Group 10" id="10"/>
          <p:cNvGrpSpPr/>
          <p:nvPr/>
        </p:nvGrpSpPr>
        <p:grpSpPr>
          <a:xfrm rot="0">
            <a:off x="1448214" y="2180086"/>
            <a:ext cx="8784094" cy="7313512"/>
            <a:chOff x="0" y="0"/>
            <a:chExt cx="11712125" cy="9751350"/>
          </a:xfrm>
        </p:grpSpPr>
        <p:sp>
          <p:nvSpPr>
            <p:cNvPr name="Freeform 11" id="11"/>
            <p:cNvSpPr/>
            <p:nvPr/>
          </p:nvSpPr>
          <p:spPr>
            <a:xfrm flipH="false" flipV="false" rot="0">
              <a:off x="0" y="0"/>
              <a:ext cx="11712194" cy="9751314"/>
            </a:xfrm>
            <a:custGeom>
              <a:avLst/>
              <a:gdLst/>
              <a:ahLst/>
              <a:cxnLst/>
              <a:rect r="r" b="b" t="t" l="l"/>
              <a:pathLst>
                <a:path h="9751314" w="11712194">
                  <a:moveTo>
                    <a:pt x="0" y="1632331"/>
                  </a:moveTo>
                  <a:cubicBezTo>
                    <a:pt x="0" y="730758"/>
                    <a:pt x="731139" y="0"/>
                    <a:pt x="1632966" y="0"/>
                  </a:cubicBezTo>
                  <a:lnTo>
                    <a:pt x="10079228" y="0"/>
                  </a:lnTo>
                  <a:lnTo>
                    <a:pt x="10079228" y="10541"/>
                  </a:lnTo>
                  <a:lnTo>
                    <a:pt x="10079228" y="0"/>
                  </a:lnTo>
                  <a:cubicBezTo>
                    <a:pt x="10981055" y="0"/>
                    <a:pt x="11712194" y="730758"/>
                    <a:pt x="11712194" y="1632331"/>
                  </a:cubicBezTo>
                  <a:lnTo>
                    <a:pt x="11701653" y="1632331"/>
                  </a:lnTo>
                  <a:lnTo>
                    <a:pt x="11712194" y="1632331"/>
                  </a:lnTo>
                  <a:lnTo>
                    <a:pt x="11712194" y="8118983"/>
                  </a:lnTo>
                  <a:lnTo>
                    <a:pt x="11701653" y="8118983"/>
                  </a:lnTo>
                  <a:lnTo>
                    <a:pt x="11712194" y="8118983"/>
                  </a:lnTo>
                  <a:cubicBezTo>
                    <a:pt x="11712194" y="9020428"/>
                    <a:pt x="10981055" y="9751314"/>
                    <a:pt x="10079228" y="9751314"/>
                  </a:cubicBezTo>
                  <a:lnTo>
                    <a:pt x="10079228" y="9740773"/>
                  </a:lnTo>
                  <a:lnTo>
                    <a:pt x="10079228" y="9751314"/>
                  </a:lnTo>
                  <a:lnTo>
                    <a:pt x="1632966" y="9751314"/>
                  </a:lnTo>
                  <a:lnTo>
                    <a:pt x="1632966" y="9740773"/>
                  </a:lnTo>
                  <a:lnTo>
                    <a:pt x="1632966" y="9751314"/>
                  </a:lnTo>
                  <a:cubicBezTo>
                    <a:pt x="731139" y="9751314"/>
                    <a:pt x="0" y="9020556"/>
                    <a:pt x="0" y="8118983"/>
                  </a:cubicBezTo>
                  <a:lnTo>
                    <a:pt x="0" y="1632331"/>
                  </a:lnTo>
                  <a:lnTo>
                    <a:pt x="10541" y="1632331"/>
                  </a:lnTo>
                  <a:lnTo>
                    <a:pt x="0" y="1632331"/>
                  </a:lnTo>
                  <a:moveTo>
                    <a:pt x="21209" y="1632331"/>
                  </a:moveTo>
                  <a:lnTo>
                    <a:pt x="21209" y="8118983"/>
                  </a:lnTo>
                  <a:lnTo>
                    <a:pt x="10541" y="8118983"/>
                  </a:lnTo>
                  <a:lnTo>
                    <a:pt x="21082" y="8118983"/>
                  </a:lnTo>
                  <a:cubicBezTo>
                    <a:pt x="21082" y="9008745"/>
                    <a:pt x="742696" y="9730105"/>
                    <a:pt x="1632839" y="9730105"/>
                  </a:cubicBezTo>
                  <a:lnTo>
                    <a:pt x="10079228" y="9730105"/>
                  </a:lnTo>
                  <a:cubicBezTo>
                    <a:pt x="10969372" y="9730105"/>
                    <a:pt x="11690986" y="9008745"/>
                    <a:pt x="11690986" y="8118983"/>
                  </a:cubicBezTo>
                  <a:lnTo>
                    <a:pt x="11690986" y="1632331"/>
                  </a:lnTo>
                  <a:cubicBezTo>
                    <a:pt x="11690986" y="742569"/>
                    <a:pt x="10969372" y="21209"/>
                    <a:pt x="10079228" y="21209"/>
                  </a:cubicBezTo>
                  <a:lnTo>
                    <a:pt x="1632966" y="21209"/>
                  </a:lnTo>
                  <a:lnTo>
                    <a:pt x="1632966" y="10541"/>
                  </a:lnTo>
                  <a:lnTo>
                    <a:pt x="1632966" y="21082"/>
                  </a:lnTo>
                  <a:cubicBezTo>
                    <a:pt x="742823" y="21209"/>
                    <a:pt x="21209" y="742442"/>
                    <a:pt x="21209" y="1632331"/>
                  </a:cubicBezTo>
                  <a:close/>
                </a:path>
              </a:pathLst>
            </a:custGeom>
            <a:solidFill>
              <a:srgbClr val="F9ECB8"/>
            </a:solidFill>
          </p:spPr>
        </p:sp>
      </p:grpSp>
      <p:sp>
        <p:nvSpPr>
          <p:cNvPr name="TextBox 12" id="12"/>
          <p:cNvSpPr txBox="true"/>
          <p:nvPr/>
        </p:nvSpPr>
        <p:spPr>
          <a:xfrm rot="0">
            <a:off x="2228694" y="3073940"/>
            <a:ext cx="7669372" cy="5324475"/>
          </a:xfrm>
          <a:prstGeom prst="rect">
            <a:avLst/>
          </a:prstGeom>
        </p:spPr>
        <p:txBody>
          <a:bodyPr anchor="t" rtlCol="false" tIns="0" lIns="0" bIns="0" rIns="0">
            <a:spAutoFit/>
          </a:bodyPr>
          <a:lstStyle/>
          <a:p>
            <a:pPr algn="l" marL="412849" indent="-206425" lvl="1">
              <a:lnSpc>
                <a:spcPts val="3285"/>
              </a:lnSpc>
              <a:buFont typeface="Arial"/>
              <a:buChar char="•"/>
            </a:pPr>
            <a:r>
              <a:rPr lang="en-US" sz="2737">
                <a:solidFill>
                  <a:srgbClr val="2E2E2E"/>
                </a:solidFill>
                <a:latin typeface="Lato"/>
                <a:ea typeface="Lato"/>
                <a:cs typeface="Lato"/>
                <a:sym typeface="Lato"/>
              </a:rPr>
              <a:t>Conducted a thorough check for duplicate and null values across all seven tables to ensure data integrity.</a:t>
            </a:r>
          </a:p>
          <a:p>
            <a:pPr algn="l" marL="412849" indent="-206425" lvl="1">
              <a:lnSpc>
                <a:spcPts val="3285"/>
              </a:lnSpc>
            </a:pPr>
          </a:p>
          <a:p>
            <a:pPr algn="l" marL="412849" indent="-206425" lvl="1">
              <a:lnSpc>
                <a:spcPts val="3285"/>
              </a:lnSpc>
              <a:buFont typeface="Arial"/>
              <a:buChar char="•"/>
            </a:pPr>
            <a:r>
              <a:rPr lang="en-US" sz="2737">
                <a:solidFill>
                  <a:srgbClr val="2E2E2E"/>
                </a:solidFill>
                <a:latin typeface="Lato"/>
                <a:ea typeface="Lato"/>
                <a:cs typeface="Lato"/>
                <a:sym typeface="Lato"/>
              </a:rPr>
              <a:t>Applied aggregate functions such as ‘sum’, ‘count’ ‘average’ to calculate various engagement levels among users on the platform</a:t>
            </a:r>
          </a:p>
          <a:p>
            <a:pPr algn="l" marL="412849" indent="-206425" lvl="1">
              <a:lnSpc>
                <a:spcPts val="3285"/>
              </a:lnSpc>
            </a:pPr>
          </a:p>
          <a:p>
            <a:pPr algn="l" marL="412849" indent="-206425" lvl="1">
              <a:lnSpc>
                <a:spcPts val="3285"/>
              </a:lnSpc>
              <a:buFont typeface="Arial"/>
              <a:buChar char="•"/>
            </a:pPr>
            <a:r>
              <a:rPr lang="en-US" sz="2737">
                <a:solidFill>
                  <a:srgbClr val="2E2E2E"/>
                </a:solidFill>
                <a:latin typeface="Lato"/>
                <a:ea typeface="Lato"/>
                <a:cs typeface="Lato"/>
                <a:sym typeface="Lato"/>
              </a:rPr>
              <a:t>Utilised ‘JOINS’ ‘CTE’ to identify popular users based on their comments, photos, likes and hashtags and inactive users as well.</a:t>
            </a:r>
          </a:p>
          <a:p>
            <a:pPr algn="l" marL="412849" indent="-206425" lvl="1">
              <a:lnSpc>
                <a:spcPts val="3285"/>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grpSp>
        <p:nvGrpSpPr>
          <p:cNvPr name="Group 6" id="6"/>
          <p:cNvGrpSpPr/>
          <p:nvPr/>
        </p:nvGrpSpPr>
        <p:grpSpPr>
          <a:xfrm rot="0">
            <a:off x="16080287" y="9723329"/>
            <a:ext cx="2207712" cy="563671"/>
            <a:chOff x="0" y="0"/>
            <a:chExt cx="2943617" cy="751562"/>
          </a:xfrm>
        </p:grpSpPr>
        <p:sp>
          <p:nvSpPr>
            <p:cNvPr name="Freeform 7" id="7"/>
            <p:cNvSpPr/>
            <p:nvPr/>
          </p:nvSpPr>
          <p:spPr>
            <a:xfrm flipH="false" flipV="false" rot="0">
              <a:off x="0" y="0"/>
              <a:ext cx="2943606" cy="751586"/>
            </a:xfrm>
            <a:custGeom>
              <a:avLst/>
              <a:gdLst/>
              <a:ahLst/>
              <a:cxnLst/>
              <a:rect r="r" b="b" t="t" l="l"/>
              <a:pathLst>
                <a:path h="751586" w="2943606">
                  <a:moveTo>
                    <a:pt x="0" y="0"/>
                  </a:moveTo>
                  <a:lnTo>
                    <a:pt x="2943606" y="0"/>
                  </a:lnTo>
                  <a:lnTo>
                    <a:pt x="2943606" y="751586"/>
                  </a:lnTo>
                  <a:lnTo>
                    <a:pt x="0" y="751586"/>
                  </a:lnTo>
                  <a:close/>
                </a:path>
              </a:pathLst>
            </a:custGeom>
            <a:solidFill>
              <a:srgbClr val="555555"/>
            </a:solidFill>
          </p:spPr>
        </p:sp>
      </p:grpSp>
      <p:grpSp>
        <p:nvGrpSpPr>
          <p:cNvPr name="Group 8" id="8"/>
          <p:cNvGrpSpPr/>
          <p:nvPr/>
        </p:nvGrpSpPr>
        <p:grpSpPr>
          <a:xfrm rot="0">
            <a:off x="0" y="0"/>
            <a:ext cx="18288000" cy="878967"/>
            <a:chOff x="0" y="0"/>
            <a:chExt cx="24384000" cy="1171956"/>
          </a:xfrm>
        </p:grpSpPr>
        <p:sp>
          <p:nvSpPr>
            <p:cNvPr name="Freeform 9" id="9"/>
            <p:cNvSpPr/>
            <p:nvPr/>
          </p:nvSpPr>
          <p:spPr>
            <a:xfrm flipH="false" flipV="false" rot="0">
              <a:off x="0" y="0"/>
              <a:ext cx="24384000" cy="1171924"/>
            </a:xfrm>
            <a:custGeom>
              <a:avLst/>
              <a:gdLst/>
              <a:ahLst/>
              <a:cxnLst/>
              <a:rect r="r" b="b" t="t" l="l"/>
              <a:pathLst>
                <a:path h="1171924" w="24384000">
                  <a:moveTo>
                    <a:pt x="0" y="0"/>
                  </a:moveTo>
                  <a:lnTo>
                    <a:pt x="24384000" y="0"/>
                  </a:lnTo>
                  <a:lnTo>
                    <a:pt x="24384000" y="1171924"/>
                  </a:lnTo>
                  <a:lnTo>
                    <a:pt x="0" y="1171924"/>
                  </a:lnTo>
                  <a:close/>
                </a:path>
              </a:pathLst>
            </a:custGeom>
            <a:solidFill>
              <a:srgbClr val="FFC2CA"/>
            </a:solidFill>
          </p:spPr>
        </p:sp>
        <p:sp>
          <p:nvSpPr>
            <p:cNvPr name="TextBox 10" id="10"/>
            <p:cNvSpPr txBox="true"/>
            <p:nvPr/>
          </p:nvSpPr>
          <p:spPr>
            <a:xfrm>
              <a:off x="0" y="-9525"/>
              <a:ext cx="24384000"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Activity level of Top Users</a:t>
              </a:r>
            </a:p>
          </p:txBody>
        </p:sp>
      </p:grpSp>
      <p:sp>
        <p:nvSpPr>
          <p:cNvPr name="Freeform 11" id="11"/>
          <p:cNvSpPr/>
          <p:nvPr/>
        </p:nvSpPr>
        <p:spPr>
          <a:xfrm flipH="false" flipV="false" rot="0">
            <a:off x="422782" y="1107947"/>
            <a:ext cx="17563700" cy="5949703"/>
          </a:xfrm>
          <a:custGeom>
            <a:avLst/>
            <a:gdLst/>
            <a:ahLst/>
            <a:cxnLst/>
            <a:rect r="r" b="b" t="t" l="l"/>
            <a:pathLst>
              <a:path h="5949703" w="17563700">
                <a:moveTo>
                  <a:pt x="0" y="0"/>
                </a:moveTo>
                <a:lnTo>
                  <a:pt x="17563700" y="0"/>
                </a:lnTo>
                <a:lnTo>
                  <a:pt x="17563700" y="5949704"/>
                </a:lnTo>
                <a:lnTo>
                  <a:pt x="0" y="5949704"/>
                </a:lnTo>
                <a:lnTo>
                  <a:pt x="0" y="0"/>
                </a:lnTo>
                <a:close/>
              </a:path>
            </a:pathLst>
          </a:custGeom>
          <a:blipFill>
            <a:blip r:embed="rId5"/>
            <a:stretch>
              <a:fillRect l="0" t="0" r="0" b="0"/>
            </a:stretch>
          </a:blipFill>
        </p:spPr>
      </p:sp>
      <p:sp>
        <p:nvSpPr>
          <p:cNvPr name="TextBox 12" id="12"/>
          <p:cNvSpPr txBox="true"/>
          <p:nvPr/>
        </p:nvSpPr>
        <p:spPr>
          <a:xfrm rot="0">
            <a:off x="201042" y="7677071"/>
            <a:ext cx="18105120" cy="1838325"/>
          </a:xfrm>
          <a:prstGeom prst="rect">
            <a:avLst/>
          </a:prstGeom>
        </p:spPr>
        <p:txBody>
          <a:bodyPr anchor="t" rtlCol="false" tIns="0" lIns="0" bIns="0" rIns="0">
            <a:spAutoFit/>
          </a:bodyPr>
          <a:lstStyle/>
          <a:p>
            <a:pPr algn="l" marL="452437" indent="-226219" lvl="1">
              <a:lnSpc>
                <a:spcPts val="3600"/>
              </a:lnSpc>
              <a:buFont typeface="Arial"/>
              <a:buChar char="•"/>
            </a:pPr>
            <a:r>
              <a:rPr lang="en-US" sz="3000">
                <a:solidFill>
                  <a:srgbClr val="2E2E2E"/>
                </a:solidFill>
                <a:latin typeface="Lato"/>
                <a:ea typeface="Lato"/>
                <a:cs typeface="Lato"/>
                <a:sym typeface="Lato"/>
              </a:rPr>
              <a:t>It shows the top 10 users based on the engagement rate, taking into account their posts, the number of likes and comments they have received.</a:t>
            </a:r>
          </a:p>
          <a:p>
            <a:pPr algn="l" marL="452437" indent="-226219" lvl="1">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It is helpful in selecting the influencer or the brand ambassador for promotions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0" y="0"/>
            <a:ext cx="18288000" cy="878967"/>
            <a:chOff x="0" y="0"/>
            <a:chExt cx="24384000" cy="1171956"/>
          </a:xfrm>
        </p:grpSpPr>
        <p:sp>
          <p:nvSpPr>
            <p:cNvPr name="Freeform 7" id="7"/>
            <p:cNvSpPr/>
            <p:nvPr/>
          </p:nvSpPr>
          <p:spPr>
            <a:xfrm flipH="false" flipV="false" rot="0">
              <a:off x="0" y="0"/>
              <a:ext cx="24384000" cy="1171924"/>
            </a:xfrm>
            <a:custGeom>
              <a:avLst/>
              <a:gdLst/>
              <a:ahLst/>
              <a:cxnLst/>
              <a:rect r="r" b="b" t="t" l="l"/>
              <a:pathLst>
                <a:path h="1171924" w="24384000">
                  <a:moveTo>
                    <a:pt x="0" y="0"/>
                  </a:moveTo>
                  <a:lnTo>
                    <a:pt x="24384000" y="0"/>
                  </a:lnTo>
                  <a:lnTo>
                    <a:pt x="24384000" y="1171924"/>
                  </a:lnTo>
                  <a:lnTo>
                    <a:pt x="0" y="1171924"/>
                  </a:lnTo>
                  <a:close/>
                </a:path>
              </a:pathLst>
            </a:custGeom>
            <a:solidFill>
              <a:srgbClr val="FFC2CA"/>
            </a:solidFill>
          </p:spPr>
        </p:sp>
        <p:sp>
          <p:nvSpPr>
            <p:cNvPr name="TextBox 8" id="8"/>
            <p:cNvSpPr txBox="true"/>
            <p:nvPr/>
          </p:nvSpPr>
          <p:spPr>
            <a:xfrm>
              <a:off x="0" y="-9525"/>
              <a:ext cx="24384000"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Followers of Top 10 users</a:t>
              </a:r>
            </a:p>
          </p:txBody>
        </p:sp>
      </p:grpSp>
      <p:sp>
        <p:nvSpPr>
          <p:cNvPr name="Freeform 9" id="9"/>
          <p:cNvSpPr/>
          <p:nvPr/>
        </p:nvSpPr>
        <p:spPr>
          <a:xfrm flipH="false" flipV="false" rot="0">
            <a:off x="1141723" y="730969"/>
            <a:ext cx="14907296" cy="7801135"/>
          </a:xfrm>
          <a:custGeom>
            <a:avLst/>
            <a:gdLst/>
            <a:ahLst/>
            <a:cxnLst/>
            <a:rect r="r" b="b" t="t" l="l"/>
            <a:pathLst>
              <a:path h="7801135" w="14907296">
                <a:moveTo>
                  <a:pt x="0" y="0"/>
                </a:moveTo>
                <a:lnTo>
                  <a:pt x="14907296" y="0"/>
                </a:lnTo>
                <a:lnTo>
                  <a:pt x="14907296" y="7801135"/>
                </a:lnTo>
                <a:lnTo>
                  <a:pt x="0" y="7801135"/>
                </a:lnTo>
                <a:lnTo>
                  <a:pt x="0" y="0"/>
                </a:lnTo>
                <a:close/>
              </a:path>
            </a:pathLst>
          </a:custGeom>
          <a:blipFill>
            <a:blip r:embed="rId4"/>
            <a:stretch>
              <a:fillRect l="0" t="-400" r="0" b="-400"/>
            </a:stretch>
          </a:blipFill>
        </p:spPr>
      </p:sp>
      <p:sp>
        <p:nvSpPr>
          <p:cNvPr name="TextBox 10" id="10"/>
          <p:cNvSpPr txBox="true"/>
          <p:nvPr/>
        </p:nvSpPr>
        <p:spPr>
          <a:xfrm rot="0">
            <a:off x="388932" y="8522579"/>
            <a:ext cx="18105120" cy="1381125"/>
          </a:xfrm>
          <a:prstGeom prst="rect">
            <a:avLst/>
          </a:prstGeom>
        </p:spPr>
        <p:txBody>
          <a:bodyPr anchor="t" rtlCol="false" tIns="0" lIns="0" bIns="0" rIns="0">
            <a:spAutoFit/>
          </a:bodyPr>
          <a:lstStyle/>
          <a:p>
            <a:pPr algn="l" marL="452437" indent="-226219" lvl="1">
              <a:lnSpc>
                <a:spcPts val="3600"/>
              </a:lnSpc>
              <a:buFont typeface="Arial"/>
              <a:buChar char="•"/>
            </a:pPr>
            <a:r>
              <a:rPr lang="en-US" sz="3000">
                <a:solidFill>
                  <a:srgbClr val="2E2E2E"/>
                </a:solidFill>
                <a:latin typeface="Lato"/>
                <a:ea typeface="Lato"/>
                <a:cs typeface="Lato"/>
                <a:sym typeface="Lato"/>
              </a:rPr>
              <a:t>The graph is showing the count of followers of top 10 users.</a:t>
            </a:r>
          </a:p>
          <a:p>
            <a:pPr algn="l" marL="452437" indent="-226219" lvl="1">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High follower counts among the top users indicate their potential as influencers.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0" y="0"/>
            <a:ext cx="18288000" cy="878967"/>
            <a:chOff x="0" y="0"/>
            <a:chExt cx="24384000" cy="1171956"/>
          </a:xfrm>
        </p:grpSpPr>
        <p:sp>
          <p:nvSpPr>
            <p:cNvPr name="Freeform 7" id="7"/>
            <p:cNvSpPr/>
            <p:nvPr/>
          </p:nvSpPr>
          <p:spPr>
            <a:xfrm flipH="false" flipV="false" rot="0">
              <a:off x="0" y="0"/>
              <a:ext cx="24384000" cy="1171924"/>
            </a:xfrm>
            <a:custGeom>
              <a:avLst/>
              <a:gdLst/>
              <a:ahLst/>
              <a:cxnLst/>
              <a:rect r="r" b="b" t="t" l="l"/>
              <a:pathLst>
                <a:path h="1171924" w="24384000">
                  <a:moveTo>
                    <a:pt x="0" y="0"/>
                  </a:moveTo>
                  <a:lnTo>
                    <a:pt x="24384000" y="0"/>
                  </a:lnTo>
                  <a:lnTo>
                    <a:pt x="24384000" y="1171924"/>
                  </a:lnTo>
                  <a:lnTo>
                    <a:pt x="0" y="1171924"/>
                  </a:lnTo>
                  <a:close/>
                </a:path>
              </a:pathLst>
            </a:custGeom>
            <a:solidFill>
              <a:srgbClr val="FFC2CA"/>
            </a:solidFill>
          </p:spPr>
        </p:sp>
        <p:sp>
          <p:nvSpPr>
            <p:cNvPr name="TextBox 8" id="8"/>
            <p:cNvSpPr txBox="true"/>
            <p:nvPr/>
          </p:nvSpPr>
          <p:spPr>
            <a:xfrm>
              <a:off x="0" y="-9525"/>
              <a:ext cx="24384000"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Popular hashtags</a:t>
              </a:r>
            </a:p>
          </p:txBody>
        </p:sp>
      </p:grpSp>
      <p:sp>
        <p:nvSpPr>
          <p:cNvPr name="Freeform 9" id="9"/>
          <p:cNvSpPr/>
          <p:nvPr/>
        </p:nvSpPr>
        <p:spPr>
          <a:xfrm flipH="false" flipV="false" rot="0">
            <a:off x="294488" y="1028700"/>
            <a:ext cx="16201399" cy="6318545"/>
          </a:xfrm>
          <a:custGeom>
            <a:avLst/>
            <a:gdLst/>
            <a:ahLst/>
            <a:cxnLst/>
            <a:rect r="r" b="b" t="t" l="l"/>
            <a:pathLst>
              <a:path h="6318545" w="16201399">
                <a:moveTo>
                  <a:pt x="0" y="0"/>
                </a:moveTo>
                <a:lnTo>
                  <a:pt x="16201399" y="0"/>
                </a:lnTo>
                <a:lnTo>
                  <a:pt x="16201399" y="6318545"/>
                </a:lnTo>
                <a:lnTo>
                  <a:pt x="0" y="6318545"/>
                </a:lnTo>
                <a:lnTo>
                  <a:pt x="0" y="0"/>
                </a:lnTo>
                <a:close/>
              </a:path>
            </a:pathLst>
          </a:custGeom>
          <a:blipFill>
            <a:blip r:embed="rId4"/>
            <a:stretch>
              <a:fillRect l="0" t="0" r="0" b="0"/>
            </a:stretch>
          </a:blipFill>
        </p:spPr>
      </p:sp>
      <p:sp>
        <p:nvSpPr>
          <p:cNvPr name="TextBox 10" id="10"/>
          <p:cNvSpPr txBox="true"/>
          <p:nvPr/>
        </p:nvSpPr>
        <p:spPr>
          <a:xfrm rot="0">
            <a:off x="232358" y="7817990"/>
            <a:ext cx="17823285" cy="1838325"/>
          </a:xfrm>
          <a:prstGeom prst="rect">
            <a:avLst/>
          </a:prstGeom>
        </p:spPr>
        <p:txBody>
          <a:bodyPr anchor="t" rtlCol="false" tIns="0" lIns="0" bIns="0" rIns="0">
            <a:spAutoFit/>
          </a:bodyPr>
          <a:lstStyle/>
          <a:p>
            <a:pPr algn="l" marL="452437" indent="-226219" lvl="1">
              <a:lnSpc>
                <a:spcPts val="3600"/>
              </a:lnSpc>
              <a:buFont typeface="Arial"/>
              <a:buChar char="•"/>
            </a:pPr>
            <a:r>
              <a:rPr lang="en-US" sz="3000">
                <a:solidFill>
                  <a:srgbClr val="2E2E2E"/>
                </a:solidFill>
                <a:latin typeface="Lato"/>
                <a:ea typeface="Lato"/>
                <a:cs typeface="Lato"/>
                <a:sym typeface="Lato"/>
              </a:rPr>
              <a:t>Identified the top 10 hashtags that receive the highest average number of likes.</a:t>
            </a:r>
          </a:p>
          <a:p>
            <a:pPr algn="l" marL="452437" indent="-226219" lvl="1">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This insight will help guide hashtag selection for ad campaigns, ensuring alignment with audience preferences and maximising engagement potential.</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5" id="5"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grpSp>
        <p:nvGrpSpPr>
          <p:cNvPr name="Group 6" id="6"/>
          <p:cNvGrpSpPr/>
          <p:nvPr/>
        </p:nvGrpSpPr>
        <p:grpSpPr>
          <a:xfrm rot="0">
            <a:off x="0" y="0"/>
            <a:ext cx="18288000" cy="878967"/>
            <a:chOff x="0" y="0"/>
            <a:chExt cx="24384000" cy="1171956"/>
          </a:xfrm>
        </p:grpSpPr>
        <p:sp>
          <p:nvSpPr>
            <p:cNvPr name="Freeform 7" id="7"/>
            <p:cNvSpPr/>
            <p:nvPr/>
          </p:nvSpPr>
          <p:spPr>
            <a:xfrm flipH="false" flipV="false" rot="0">
              <a:off x="0" y="0"/>
              <a:ext cx="24384000" cy="1171924"/>
            </a:xfrm>
            <a:custGeom>
              <a:avLst/>
              <a:gdLst/>
              <a:ahLst/>
              <a:cxnLst/>
              <a:rect r="r" b="b" t="t" l="l"/>
              <a:pathLst>
                <a:path h="1171924" w="24384000">
                  <a:moveTo>
                    <a:pt x="0" y="0"/>
                  </a:moveTo>
                  <a:lnTo>
                    <a:pt x="24384000" y="0"/>
                  </a:lnTo>
                  <a:lnTo>
                    <a:pt x="24384000" y="1171924"/>
                  </a:lnTo>
                  <a:lnTo>
                    <a:pt x="0" y="1171924"/>
                  </a:lnTo>
                  <a:close/>
                </a:path>
              </a:pathLst>
            </a:custGeom>
            <a:solidFill>
              <a:srgbClr val="FFC2CA"/>
            </a:solidFill>
          </p:spPr>
        </p:sp>
        <p:sp>
          <p:nvSpPr>
            <p:cNvPr name="TextBox 8" id="8"/>
            <p:cNvSpPr txBox="true"/>
            <p:nvPr/>
          </p:nvSpPr>
          <p:spPr>
            <a:xfrm>
              <a:off x="0" y="-9525"/>
              <a:ext cx="24384000" cy="1181481"/>
            </a:xfrm>
            <a:prstGeom prst="rect">
              <a:avLst/>
            </a:prstGeom>
          </p:spPr>
          <p:txBody>
            <a:bodyPr anchor="t" rtlCol="false" tIns="50800" lIns="50800" bIns="50800" rIns="50800"/>
            <a:lstStyle/>
            <a:p>
              <a:pPr algn="ctr">
                <a:lnSpc>
                  <a:spcPts val="4800"/>
                </a:lnSpc>
              </a:pPr>
              <a:r>
                <a:rPr lang="en-US" sz="4000" spc="476">
                  <a:solidFill>
                    <a:srgbClr val="2E2E2E"/>
                  </a:solidFill>
                  <a:latin typeface="Lato"/>
                  <a:ea typeface="Lato"/>
                  <a:cs typeface="Lato"/>
                  <a:sym typeface="Lato"/>
                </a:rPr>
                <a:t>Demographic influence on content</a:t>
              </a:r>
            </a:p>
          </p:txBody>
        </p:sp>
      </p:grpSp>
      <p:sp>
        <p:nvSpPr>
          <p:cNvPr name="Freeform 9" id="9"/>
          <p:cNvSpPr/>
          <p:nvPr/>
        </p:nvSpPr>
        <p:spPr>
          <a:xfrm flipH="false" flipV="false" rot="0">
            <a:off x="292130" y="1437226"/>
            <a:ext cx="17703740" cy="5908623"/>
          </a:xfrm>
          <a:custGeom>
            <a:avLst/>
            <a:gdLst/>
            <a:ahLst/>
            <a:cxnLst/>
            <a:rect r="r" b="b" t="t" l="l"/>
            <a:pathLst>
              <a:path h="5908623" w="17703740">
                <a:moveTo>
                  <a:pt x="0" y="0"/>
                </a:moveTo>
                <a:lnTo>
                  <a:pt x="17703740" y="0"/>
                </a:lnTo>
                <a:lnTo>
                  <a:pt x="17703740" y="5908623"/>
                </a:lnTo>
                <a:lnTo>
                  <a:pt x="0" y="5908623"/>
                </a:lnTo>
                <a:lnTo>
                  <a:pt x="0" y="0"/>
                </a:lnTo>
                <a:close/>
              </a:path>
            </a:pathLst>
          </a:custGeom>
          <a:blipFill>
            <a:blip r:embed="rId4"/>
            <a:stretch>
              <a:fillRect l="0" t="0" r="0" b="0"/>
            </a:stretch>
          </a:blipFill>
        </p:spPr>
      </p:sp>
      <p:sp>
        <p:nvSpPr>
          <p:cNvPr name="TextBox 10" id="10"/>
          <p:cNvSpPr txBox="true"/>
          <p:nvPr/>
        </p:nvSpPr>
        <p:spPr>
          <a:xfrm rot="0">
            <a:off x="498535" y="8042581"/>
            <a:ext cx="18105120" cy="1838325"/>
          </a:xfrm>
          <a:prstGeom prst="rect">
            <a:avLst/>
          </a:prstGeom>
        </p:spPr>
        <p:txBody>
          <a:bodyPr anchor="t" rtlCol="false" tIns="0" lIns="0" bIns="0" rIns="0">
            <a:spAutoFit/>
          </a:bodyPr>
          <a:lstStyle/>
          <a:p>
            <a:pPr algn="l" marL="452437" indent="-226219" lvl="1">
              <a:lnSpc>
                <a:spcPts val="3600"/>
              </a:lnSpc>
              <a:buFont typeface="Arial"/>
              <a:buChar char="•"/>
            </a:pPr>
            <a:r>
              <a:rPr lang="en-US" sz="3000">
                <a:solidFill>
                  <a:srgbClr val="2E2E2E"/>
                </a:solidFill>
                <a:latin typeface="Lato"/>
                <a:ea typeface="Lato"/>
                <a:cs typeface="Lato"/>
                <a:sym typeface="Lato"/>
              </a:rPr>
              <a:t>This illustrates the peak engagement hours across various age groups, locations, and genders.</a:t>
            </a:r>
          </a:p>
          <a:p>
            <a:pPr algn="l" marL="452437" indent="-226219" lvl="1">
              <a:lnSpc>
                <a:spcPts val="3600"/>
              </a:lnSpc>
            </a:pPr>
          </a:p>
          <a:p>
            <a:pPr algn="l" marL="452437" indent="-226219" lvl="1">
              <a:lnSpc>
                <a:spcPts val="3600"/>
              </a:lnSpc>
              <a:buFont typeface="Arial"/>
              <a:buChar char="•"/>
            </a:pPr>
            <a:r>
              <a:rPr lang="en-US" sz="3000">
                <a:solidFill>
                  <a:srgbClr val="2E2E2E"/>
                </a:solidFill>
                <a:latin typeface="Lato"/>
                <a:ea typeface="Lato"/>
                <a:cs typeface="Lato"/>
                <a:sym typeface="Lato"/>
              </a:rPr>
              <a:t>These insights will guide content creation tailored to specific demographics and locations, ensuring timely and more impactful responses from each audience segment.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DAGW_OsdQqk</dc:identifier>
  <dcterms:modified xsi:type="dcterms:W3CDTF">2011-08-01T06:04:30Z</dcterms:modified>
  <cp:revision>1</cp:revision>
  <dc:title>SQl Project PPT final.pptx</dc:title>
</cp:coreProperties>
</file>

<file path=docProps/thumbnail.jpeg>
</file>